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8" r:id="rId1"/>
    <p:sldMasterId id="2147483688" r:id="rId2"/>
  </p:sldMasterIdLst>
  <p:notesMasterIdLst>
    <p:notesMasterId r:id="rId46"/>
  </p:notesMasterIdLst>
  <p:sldIdLst>
    <p:sldId id="292" r:id="rId3"/>
    <p:sldId id="1311" r:id="rId4"/>
    <p:sldId id="257" r:id="rId5"/>
    <p:sldId id="280" r:id="rId6"/>
    <p:sldId id="1292" r:id="rId7"/>
    <p:sldId id="1296" r:id="rId8"/>
    <p:sldId id="438" r:id="rId9"/>
    <p:sldId id="458" r:id="rId10"/>
    <p:sldId id="446" r:id="rId11"/>
    <p:sldId id="476" r:id="rId12"/>
    <p:sldId id="1297" r:id="rId13"/>
    <p:sldId id="1300" r:id="rId14"/>
    <p:sldId id="1302" r:id="rId15"/>
    <p:sldId id="1303" r:id="rId16"/>
    <p:sldId id="1304" r:id="rId17"/>
    <p:sldId id="1305" r:id="rId18"/>
    <p:sldId id="1298" r:id="rId19"/>
    <p:sldId id="1306" r:id="rId20"/>
    <p:sldId id="1307" r:id="rId21"/>
    <p:sldId id="1308" r:id="rId22"/>
    <p:sldId id="1301" r:id="rId23"/>
    <p:sldId id="449" r:id="rId24"/>
    <p:sldId id="503" r:id="rId25"/>
    <p:sldId id="499" r:id="rId26"/>
    <p:sldId id="498" r:id="rId27"/>
    <p:sldId id="497" r:id="rId28"/>
    <p:sldId id="1299" r:id="rId29"/>
    <p:sldId id="435" r:id="rId30"/>
    <p:sldId id="1293" r:id="rId31"/>
    <p:sldId id="1294" r:id="rId32"/>
    <p:sldId id="1295" r:id="rId33"/>
    <p:sldId id="502" r:id="rId34"/>
    <p:sldId id="1309" r:id="rId35"/>
    <p:sldId id="1310" r:id="rId36"/>
    <p:sldId id="459" r:id="rId37"/>
    <p:sldId id="468" r:id="rId38"/>
    <p:sldId id="469" r:id="rId39"/>
    <p:sldId id="496" r:id="rId40"/>
    <p:sldId id="500" r:id="rId41"/>
    <p:sldId id="504" r:id="rId42"/>
    <p:sldId id="501" r:id="rId43"/>
    <p:sldId id="506" r:id="rId44"/>
    <p:sldId id="505" r:id="rId45"/>
  </p:sldIdLst>
  <p:sldSz cx="12192000" cy="6858000"/>
  <p:notesSz cx="12192000" cy="6858000"/>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90" d="100"/>
          <a:sy n="90" d="100"/>
        </p:scale>
        <p:origin x="370" y="-13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7F0211FB-5D3B-4E9E-8EF4-E265C12BD63B}" type="datetimeFigureOut">
              <a:rPr lang="en-US" smtClean="0"/>
              <a:t>2/8/2021</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C639F20C-1F02-4B4B-85D6-F4C7C4319E52}" type="slidenum">
              <a:rPr lang="en-US" smtClean="0"/>
              <a:t>‹#›</a:t>
            </a:fld>
            <a:endParaRPr lang="en-US"/>
          </a:p>
        </p:txBody>
      </p:sp>
    </p:spTree>
    <p:extLst>
      <p:ext uri="{BB962C8B-B14F-4D97-AF65-F5344CB8AC3E}">
        <p14:creationId xmlns:p14="http://schemas.microsoft.com/office/powerpoint/2010/main" val="2795907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68491C-7AC9-B441-AF46-CD0B0D5A7ECE}" type="slidenum">
              <a:rPr lang="en-US" smtClean="0"/>
              <a:t>7</a:t>
            </a:fld>
            <a:endParaRPr lang="en-US"/>
          </a:p>
        </p:txBody>
      </p:sp>
    </p:spTree>
    <p:extLst>
      <p:ext uri="{BB962C8B-B14F-4D97-AF65-F5344CB8AC3E}">
        <p14:creationId xmlns:p14="http://schemas.microsoft.com/office/powerpoint/2010/main" val="3579502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68491C-7AC9-B441-AF46-CD0B0D5A7ECE}" type="slidenum">
              <a:rPr lang="en-US" smtClean="0"/>
              <a:t>35</a:t>
            </a:fld>
            <a:endParaRPr lang="en-US"/>
          </a:p>
        </p:txBody>
      </p:sp>
    </p:spTree>
    <p:extLst>
      <p:ext uri="{BB962C8B-B14F-4D97-AF65-F5344CB8AC3E}">
        <p14:creationId xmlns:p14="http://schemas.microsoft.com/office/powerpoint/2010/main" val="3838302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68491C-7AC9-B441-AF46-CD0B0D5A7ECE}" type="slidenum">
              <a:rPr lang="en-US" smtClean="0"/>
              <a:t>36</a:t>
            </a:fld>
            <a:endParaRPr lang="en-US"/>
          </a:p>
        </p:txBody>
      </p:sp>
    </p:spTree>
    <p:extLst>
      <p:ext uri="{BB962C8B-B14F-4D97-AF65-F5344CB8AC3E}">
        <p14:creationId xmlns:p14="http://schemas.microsoft.com/office/powerpoint/2010/main" val="3833380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68491C-7AC9-B441-AF46-CD0B0D5A7ECE}" type="slidenum">
              <a:rPr lang="en-US" smtClean="0"/>
              <a:t>38</a:t>
            </a:fld>
            <a:endParaRPr lang="en-US"/>
          </a:p>
        </p:txBody>
      </p:sp>
    </p:spTree>
    <p:extLst>
      <p:ext uri="{BB962C8B-B14F-4D97-AF65-F5344CB8AC3E}">
        <p14:creationId xmlns:p14="http://schemas.microsoft.com/office/powerpoint/2010/main" val="2581083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pic>
        <p:nvPicPr>
          <p:cNvPr id="9" name="Picture 8" descr="Wordmark_center_Purple_HEX.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054" y="6487457"/>
            <a:ext cx="3233727" cy="163374"/>
          </a:xfrm>
          <a:prstGeom prst="rect">
            <a:avLst/>
          </a:prstGeom>
        </p:spPr>
      </p:pic>
      <p:pic>
        <p:nvPicPr>
          <p:cNvPr id="6" name="Picture 5" descr="Bar_RtAngle_7502_RGB.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4785" y="4006085"/>
            <a:ext cx="3045737" cy="112770"/>
          </a:xfrm>
          <a:prstGeom prst="rect">
            <a:avLst/>
          </a:prstGeom>
        </p:spPr>
      </p:pic>
      <p:sp>
        <p:nvSpPr>
          <p:cNvPr id="3" name="Title 2"/>
          <p:cNvSpPr>
            <a:spLocks noGrp="1"/>
          </p:cNvSpPr>
          <p:nvPr>
            <p:ph type="title" hasCustomPrompt="1"/>
          </p:nvPr>
        </p:nvSpPr>
        <p:spPr>
          <a:xfrm>
            <a:off x="723958" y="600453"/>
            <a:ext cx="10506420" cy="2641756"/>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dirty="0"/>
              <a:t>Data Science 510</a:t>
            </a:r>
          </a:p>
        </p:txBody>
      </p:sp>
    </p:spTree>
    <p:extLst>
      <p:ext uri="{BB962C8B-B14F-4D97-AF65-F5344CB8AC3E}">
        <p14:creationId xmlns:p14="http://schemas.microsoft.com/office/powerpoint/2010/main" val="2898391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903114" y="1924364"/>
            <a:ext cx="10086860" cy="1255307"/>
          </a:xfrm>
          <a:prstGeom prst="rect">
            <a:avLst/>
          </a:prstGeom>
          <a:ln>
            <a:solidFill>
              <a:srgbClr val="4B2E83"/>
            </a:solidFill>
          </a:ln>
        </p:spPr>
        <p:txBody>
          <a:bodyPr anchor="b">
            <a:noAutofit/>
          </a:bodyPr>
          <a:lstStyle>
            <a:lvl1pPr algn="l">
              <a:defRPr sz="2700" b="0" i="0">
                <a:solidFill>
                  <a:schemeClr val="tx2"/>
                </a:solidFill>
                <a:latin typeface="Encode Sans Normal Black" charset="0"/>
                <a:ea typeface="Encode Sans Normal Black" charset="0"/>
                <a:cs typeface="Encode Sans Normal Black" charset="0"/>
              </a:defRPr>
            </a:lvl1pPr>
          </a:lstStyle>
          <a:p>
            <a:pPr lvl="0"/>
            <a:r>
              <a:rPr lang="en-US" dirty="0"/>
              <a:t>Data Science 510: </a:t>
            </a:r>
            <a:br>
              <a:rPr lang="en-US" dirty="0"/>
            </a:br>
            <a:endParaRPr lang="en-US" dirty="0"/>
          </a:p>
        </p:txBody>
      </p:sp>
      <p:pic>
        <p:nvPicPr>
          <p:cNvPr id="5" name="Picture 4" descr="UW_W Logo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7753" y="5945854"/>
            <a:ext cx="1828800" cy="923544"/>
          </a:xfrm>
          <a:prstGeom prst="rect">
            <a:avLst/>
          </a:prstGeom>
        </p:spPr>
      </p:pic>
      <p:pic>
        <p:nvPicPr>
          <p:cNvPr id="9" name="Picture 8"/>
          <p:cNvPicPr>
            <a:picLocks noChangeAspect="1"/>
          </p:cNvPicPr>
          <p:nvPr userDrawn="1"/>
        </p:nvPicPr>
        <p:blipFill>
          <a:blip r:embed="rId3"/>
          <a:stretch>
            <a:fillRect/>
          </a:stretch>
        </p:blipFill>
        <p:spPr>
          <a:xfrm>
            <a:off x="903113" y="6354234"/>
            <a:ext cx="3386667" cy="266700"/>
          </a:xfrm>
          <a:prstGeom prst="rect">
            <a:avLst/>
          </a:prstGeom>
        </p:spPr>
      </p:pic>
      <p:pic>
        <p:nvPicPr>
          <p:cNvPr id="2" name="Picture 1" descr="Bar_RtAngle_7502_RGB.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4785" y="4006085"/>
            <a:ext cx="3045737" cy="112770"/>
          </a:xfrm>
          <a:prstGeom prst="rect">
            <a:avLst/>
          </a:prstGeom>
        </p:spPr>
      </p:pic>
    </p:spTree>
    <p:extLst>
      <p:ext uri="{BB962C8B-B14F-4D97-AF65-F5344CB8AC3E}">
        <p14:creationId xmlns:p14="http://schemas.microsoft.com/office/powerpoint/2010/main" val="4152447671"/>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879075" y="2320239"/>
            <a:ext cx="10929485" cy="3810086"/>
          </a:xfrm>
          <a:prstGeom prst="rect">
            <a:avLst/>
          </a:prstGeom>
        </p:spPr>
        <p:txBody>
          <a:bodyPr/>
          <a:lstStyle>
            <a:lvl1pPr marL="257175" indent="-257175">
              <a:buFont typeface="Lucida Grande"/>
              <a:buChar char="&gt;"/>
              <a:defRPr sz="1800" b="1" i="0" baseline="0">
                <a:solidFill>
                  <a:srgbClr val="FFFFFF"/>
                </a:solidFill>
                <a:latin typeface="Open Sans"/>
                <a:cs typeface="Open Sans"/>
              </a:defRPr>
            </a:lvl1pPr>
            <a:lvl2pPr>
              <a:defRPr sz="1500" b="1" i="0" baseline="0">
                <a:solidFill>
                  <a:srgbClr val="FFFFFF"/>
                </a:solidFill>
                <a:latin typeface="Open Sans"/>
                <a:cs typeface="Open Sans"/>
              </a:defRPr>
            </a:lvl2pPr>
            <a:lvl3pPr marL="857250" indent="-171450">
              <a:buSzPct val="100000"/>
              <a:buFont typeface="Lucida Grande"/>
              <a:buChar char="&gt;"/>
              <a:defRPr sz="1350" b="1" i="0" baseline="0">
                <a:solidFill>
                  <a:srgbClr val="FFFFFF"/>
                </a:solidFill>
                <a:latin typeface="Open Sans"/>
                <a:cs typeface="Open Sans"/>
              </a:defRPr>
            </a:lvl3pPr>
            <a:lvl4pPr>
              <a:defRPr sz="1200" b="1" i="0" baseline="0">
                <a:solidFill>
                  <a:srgbClr val="FFFFFF"/>
                </a:solidFill>
                <a:latin typeface="Open Sans"/>
                <a:cs typeface="Open Sans"/>
              </a:defRPr>
            </a:lvl4pPr>
            <a:lvl5pPr marL="1543050" indent="-171450">
              <a:buFont typeface="Lucida Grande"/>
              <a:buChar char="&gt;"/>
              <a:defRPr sz="105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895677" y="1730667"/>
            <a:ext cx="10912883" cy="411171"/>
          </a:xfrm>
          <a:prstGeom prst="rect">
            <a:avLst/>
          </a:prstGeom>
        </p:spPr>
        <p:txBody>
          <a:bodyPr>
            <a:noAutofit/>
          </a:bodyPr>
          <a:lstStyle>
            <a:lvl1pPr marL="0" indent="0">
              <a:lnSpc>
                <a:spcPct val="90000"/>
              </a:lnSpc>
              <a:buNone/>
              <a:defRPr sz="1800" b="0" i="0" baseline="0">
                <a:solidFill>
                  <a:srgbClr val="FFFFFF"/>
                </a:solidFill>
                <a:latin typeface="Uni Sans Regular"/>
                <a:cs typeface="Uni Sans Regular"/>
              </a:defRPr>
            </a:lvl1pPr>
            <a:lvl2pPr marL="342900" indent="0">
              <a:buNone/>
              <a:defRPr b="0" i="0">
                <a:solidFill>
                  <a:srgbClr val="E8D3A2"/>
                </a:solidFill>
                <a:latin typeface="Encode Sans Normal Black"/>
                <a:cs typeface="Encode Sans Normal Black"/>
              </a:defRPr>
            </a:lvl2pPr>
            <a:lvl3pPr marL="685800" indent="0">
              <a:buNone/>
              <a:defRPr b="0" i="0">
                <a:solidFill>
                  <a:srgbClr val="E8D3A2"/>
                </a:solidFill>
                <a:latin typeface="Encode Sans Normal Black"/>
                <a:cs typeface="Encode Sans Normal Black"/>
              </a:defRPr>
            </a:lvl3pPr>
            <a:lvl4pPr marL="1028700" indent="0">
              <a:buNone/>
              <a:defRPr b="0" i="0">
                <a:solidFill>
                  <a:srgbClr val="E8D3A2"/>
                </a:solidFill>
                <a:latin typeface="Encode Sans Normal Black"/>
                <a:cs typeface="Encode Sans Normal Black"/>
              </a:defRPr>
            </a:lvl4pPr>
            <a:lvl5pPr marL="13716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8331201" y="6354234"/>
            <a:ext cx="3386667" cy="266700"/>
          </a:xfrm>
          <a:prstGeom prst="rect">
            <a:avLst/>
          </a:prstGeom>
        </p:spPr>
      </p:pic>
      <p:pic>
        <p:nvPicPr>
          <p:cNvPr id="8" name="Picture 7"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7" y="365069"/>
            <a:ext cx="10912883" cy="998440"/>
          </a:xfrm>
          <a:prstGeom prst="rect">
            <a:avLst/>
          </a:prstGeom>
        </p:spPr>
        <p:txBody>
          <a:bodyPr anchor="b"/>
          <a:lstStyle>
            <a:lvl1pPr algn="l">
              <a:defRPr sz="225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531203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7753" y="5945854"/>
            <a:ext cx="1828800" cy="923544"/>
          </a:xfrm>
          <a:prstGeom prst="rect">
            <a:avLst/>
          </a:prstGeom>
        </p:spPr>
      </p:pic>
      <p:sp>
        <p:nvSpPr>
          <p:cNvPr id="6" name="Text Placeholder 9"/>
          <p:cNvSpPr>
            <a:spLocks noGrp="1"/>
          </p:cNvSpPr>
          <p:nvPr>
            <p:ph type="body" sz="quarter" idx="11" hasCustomPrompt="1"/>
          </p:nvPr>
        </p:nvSpPr>
        <p:spPr>
          <a:xfrm>
            <a:off x="879073" y="1736726"/>
            <a:ext cx="10769275" cy="4015497"/>
          </a:xfrm>
          <a:prstGeom prst="rect">
            <a:avLst/>
          </a:prstGeom>
        </p:spPr>
        <p:txBody>
          <a:bodyPr/>
          <a:lstStyle>
            <a:lvl1pPr marL="257175" indent="-257175">
              <a:buFont typeface="Lucida Grande"/>
              <a:buChar char="&gt;"/>
              <a:defRPr sz="1800" b="1" i="0" baseline="0">
                <a:solidFill>
                  <a:srgbClr val="FFFFFF"/>
                </a:solidFill>
                <a:latin typeface="Open Sans"/>
                <a:cs typeface="Open Sans"/>
              </a:defRPr>
            </a:lvl1pPr>
            <a:lvl2pPr>
              <a:defRPr sz="1500" b="1" i="0" baseline="0">
                <a:solidFill>
                  <a:srgbClr val="FFFFFF"/>
                </a:solidFill>
                <a:latin typeface="Open Sans"/>
                <a:cs typeface="Open Sans"/>
              </a:defRPr>
            </a:lvl2pPr>
            <a:lvl3pPr marL="857250" indent="-171450">
              <a:buSzPct val="100000"/>
              <a:buFont typeface="Lucida Grande"/>
              <a:buChar char="&gt;"/>
              <a:defRPr sz="1350" b="1" i="0" baseline="0">
                <a:solidFill>
                  <a:srgbClr val="FFFFFF"/>
                </a:solidFill>
                <a:latin typeface="Open Sans"/>
                <a:cs typeface="Open Sans"/>
              </a:defRPr>
            </a:lvl3pPr>
            <a:lvl4pPr>
              <a:defRPr sz="1200" b="1" i="0" baseline="0">
                <a:solidFill>
                  <a:srgbClr val="FFFFFF"/>
                </a:solidFill>
                <a:latin typeface="Open Sans"/>
                <a:cs typeface="Open Sans"/>
              </a:defRPr>
            </a:lvl4pPr>
            <a:lvl5pPr marL="1543050" indent="-171450">
              <a:buFont typeface="Lucida Grande"/>
              <a:buChar char="&gt;"/>
              <a:defRPr sz="105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7" y="371511"/>
            <a:ext cx="10752673" cy="991998"/>
          </a:xfrm>
          <a:prstGeom prst="rect">
            <a:avLst/>
          </a:prstGeom>
        </p:spPr>
        <p:txBody>
          <a:bodyPr anchor="b"/>
          <a:lstStyle>
            <a:lvl1pPr algn="l">
              <a:defRPr sz="225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776383000"/>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8331201" y="6354234"/>
            <a:ext cx="3386667" cy="266700"/>
          </a:xfrm>
          <a:prstGeom prst="rect">
            <a:avLst/>
          </a:prstGeom>
        </p:spPr>
      </p:pic>
      <p:sp>
        <p:nvSpPr>
          <p:cNvPr id="12" name="Chart Placeholder 11"/>
          <p:cNvSpPr>
            <a:spLocks noGrp="1"/>
          </p:cNvSpPr>
          <p:nvPr>
            <p:ph type="chart" sz="quarter" idx="12" hasCustomPrompt="1"/>
          </p:nvPr>
        </p:nvSpPr>
        <p:spPr>
          <a:xfrm>
            <a:off x="1022351" y="1736725"/>
            <a:ext cx="10695516" cy="4432300"/>
          </a:xfrm>
          <a:prstGeom prst="rect">
            <a:avLst/>
          </a:prstGeom>
        </p:spPr>
        <p:txBody>
          <a:bodyPr>
            <a:normAutofit/>
          </a:bodyPr>
          <a:lstStyle>
            <a:lvl1pPr marL="0" indent="0">
              <a:buNone/>
              <a:defRPr sz="18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8" name="Picture 7"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5" y="371511"/>
            <a:ext cx="10822192" cy="991998"/>
          </a:xfrm>
          <a:prstGeom prst="rect">
            <a:avLst/>
          </a:prstGeom>
        </p:spPr>
        <p:txBody>
          <a:bodyPr anchor="b"/>
          <a:lstStyle>
            <a:lvl1pPr algn="l">
              <a:defRPr sz="225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240516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7753" y="5945854"/>
            <a:ext cx="1828800" cy="923544"/>
          </a:xfrm>
          <a:prstGeom prst="rect">
            <a:avLst/>
          </a:prstGeom>
        </p:spPr>
      </p:pic>
      <p:pic>
        <p:nvPicPr>
          <p:cNvPr id="9" name="Picture 8"/>
          <p:cNvPicPr>
            <a:picLocks noChangeAspect="1"/>
          </p:cNvPicPr>
          <p:nvPr userDrawn="1"/>
        </p:nvPicPr>
        <p:blipFill>
          <a:blip r:embed="rId3"/>
          <a:stretch>
            <a:fillRect/>
          </a:stretch>
        </p:blipFill>
        <p:spPr>
          <a:xfrm>
            <a:off x="903113" y="6354234"/>
            <a:ext cx="3386667" cy="266700"/>
          </a:xfrm>
          <a:prstGeom prst="rect">
            <a:avLst/>
          </a:prstGeom>
        </p:spPr>
      </p:pic>
      <p:pic>
        <p:nvPicPr>
          <p:cNvPr id="2" name="Picture 1" descr="Bar_RtAngle_7502_RGB.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4785" y="4006085"/>
            <a:ext cx="3045737" cy="112770"/>
          </a:xfrm>
          <a:prstGeom prst="rect">
            <a:avLst/>
          </a:prstGeom>
        </p:spPr>
      </p:pic>
      <p:sp>
        <p:nvSpPr>
          <p:cNvPr id="8" name="Title 2"/>
          <p:cNvSpPr txBox="1">
            <a:spLocks/>
          </p:cNvSpPr>
          <p:nvPr userDrawn="1"/>
        </p:nvSpPr>
        <p:spPr>
          <a:xfrm>
            <a:off x="903113" y="3200400"/>
            <a:ext cx="10086860" cy="524128"/>
          </a:xfrm>
          <a:prstGeom prst="rect">
            <a:avLst/>
          </a:prstGeom>
          <a:ln>
            <a:solidFill>
              <a:srgbClr val="4B2E83"/>
            </a:solidFill>
          </a:ln>
        </p:spPr>
        <p:txBody>
          <a:bodyPr vert="horz" lIns="91440" tIns="45720" rIns="91440" bIns="45720" rtlCol="0" anchor="b">
            <a:noAutofit/>
          </a:bodyPr>
          <a:lstStyle>
            <a:lvl1pPr algn="l" defTabSz="342900" rtl="0" eaLnBrk="1" latinLnBrk="0" hangingPunct="1">
              <a:spcBef>
                <a:spcPct val="0"/>
              </a:spcBef>
              <a:buNone/>
              <a:defRPr sz="3200" b="1" i="0" u="none" kern="1200" baseline="0">
                <a:solidFill>
                  <a:schemeClr val="tx2"/>
                </a:solidFill>
                <a:latin typeface="Encode Sans Normal Black" charset="0"/>
                <a:ea typeface="Encode Sans Normal Black" charset="0"/>
                <a:cs typeface="Encode Sans Normal Black" charset="0"/>
              </a:defRPr>
            </a:lvl1pPr>
          </a:lstStyle>
          <a:p>
            <a:r>
              <a:rPr lang="en-US" sz="3600" b="1" dirty="0">
                <a:latin typeface="Encode Sans Normal Black" panose="02000000000000000000" pitchFamily="2" charset="0"/>
              </a:rPr>
              <a:t>Advanced Machine Learning</a:t>
            </a:r>
          </a:p>
        </p:txBody>
      </p:sp>
      <p:sp>
        <p:nvSpPr>
          <p:cNvPr id="10" name="Title 2"/>
          <p:cNvSpPr txBox="1">
            <a:spLocks/>
          </p:cNvSpPr>
          <p:nvPr userDrawn="1"/>
        </p:nvSpPr>
        <p:spPr>
          <a:xfrm>
            <a:off x="903111" y="2648564"/>
            <a:ext cx="10086860" cy="524128"/>
          </a:xfrm>
          <a:prstGeom prst="rect">
            <a:avLst/>
          </a:prstGeom>
          <a:ln>
            <a:solidFill>
              <a:srgbClr val="4B2E83"/>
            </a:solidFill>
          </a:ln>
        </p:spPr>
        <p:txBody>
          <a:bodyPr vert="horz" lIns="91440" tIns="45720" rIns="91440" bIns="45720" rtlCol="0" anchor="b">
            <a:noAutofit/>
          </a:bodyPr>
          <a:lstStyle>
            <a:lvl1pPr algn="l" defTabSz="342900" rtl="0" eaLnBrk="1" latinLnBrk="0" hangingPunct="1">
              <a:spcBef>
                <a:spcPct val="0"/>
              </a:spcBef>
              <a:buNone/>
              <a:defRPr sz="3200" b="1" i="0" u="none" kern="1200" baseline="0">
                <a:solidFill>
                  <a:schemeClr val="tx2"/>
                </a:solidFill>
                <a:latin typeface="Encode Sans Normal Black" charset="0"/>
                <a:ea typeface="Encode Sans Normal Black" charset="0"/>
                <a:cs typeface="Encode Sans Normal Black" charset="0"/>
              </a:defRPr>
            </a:lvl1pPr>
          </a:lstStyle>
          <a:p>
            <a:r>
              <a:rPr lang="en-US" sz="3200" b="1" dirty="0">
                <a:latin typeface="Encode Sans Normal Black" panose="02000000000000000000" pitchFamily="2" charset="0"/>
              </a:rPr>
              <a:t>Machine Learning 520</a:t>
            </a:r>
          </a:p>
        </p:txBody>
      </p:sp>
      <p:sp>
        <p:nvSpPr>
          <p:cNvPr id="13" name="Content Placeholder 12"/>
          <p:cNvSpPr>
            <a:spLocks noGrp="1"/>
          </p:cNvSpPr>
          <p:nvPr>
            <p:ph sz="quarter" idx="10" hasCustomPrompt="1"/>
          </p:nvPr>
        </p:nvSpPr>
        <p:spPr>
          <a:xfrm>
            <a:off x="1084784" y="4724400"/>
            <a:ext cx="8534400" cy="457200"/>
          </a:xfrm>
          <a:prstGeom prst="rect">
            <a:avLst/>
          </a:prstGeom>
        </p:spPr>
        <p:txBody>
          <a:bodyPr/>
          <a:lstStyle>
            <a:lvl1pPr marL="0" indent="0">
              <a:buNone/>
              <a:defRPr sz="2800" b="1" baseline="0">
                <a:latin typeface="Encode Sans Normal" panose="02000000000000000000" pitchFamily="2" charset="0"/>
              </a:defRPr>
            </a:lvl1pPr>
          </a:lstStyle>
          <a:p>
            <a:pPr lvl="0"/>
            <a:r>
              <a:rPr lang="en-US" dirty="0"/>
              <a:t>Lesson #: Lesson Title</a:t>
            </a:r>
          </a:p>
        </p:txBody>
      </p:sp>
    </p:spTree>
    <p:extLst>
      <p:ext uri="{BB962C8B-B14F-4D97-AF65-F5344CB8AC3E}">
        <p14:creationId xmlns:p14="http://schemas.microsoft.com/office/powerpoint/2010/main" val="138244140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879073" y="2364262"/>
            <a:ext cx="10928280" cy="3387963"/>
          </a:xfrm>
          <a:prstGeom prst="rect">
            <a:avLst/>
          </a:prstGeom>
        </p:spPr>
        <p:txBody>
          <a:bodyPr/>
          <a:lstStyle>
            <a:lvl1pPr marL="257175" indent="-257175">
              <a:buFont typeface="Arial" panose="020B0604020202020204" pitchFamily="34" charset="0"/>
              <a:buChar char="•"/>
              <a:defRPr sz="2400" b="0" i="0" baseline="0">
                <a:solidFill>
                  <a:srgbClr val="4B2E83"/>
                </a:solidFill>
                <a:latin typeface="Open Sans"/>
                <a:cs typeface="Open Sans"/>
              </a:defRPr>
            </a:lvl1pPr>
            <a:lvl2pPr marL="557213" indent="-214313">
              <a:buFont typeface="Arial" panose="020B0604020202020204" pitchFamily="34" charset="0"/>
              <a:buChar char="•"/>
              <a:defRPr sz="1800" b="0" i="0" baseline="0">
                <a:solidFill>
                  <a:srgbClr val="4B2E83"/>
                </a:solidFill>
                <a:latin typeface="Open Sans"/>
                <a:cs typeface="Open Sans"/>
              </a:defRPr>
            </a:lvl2pPr>
            <a:lvl3pPr marL="857250" indent="-171450">
              <a:buSzPct val="100000"/>
              <a:buFont typeface="Arial" panose="020B0604020202020204" pitchFamily="34" charset="0"/>
              <a:buChar char="•"/>
              <a:defRPr sz="1600" b="0" i="0" baseline="0">
                <a:solidFill>
                  <a:srgbClr val="4B2E83"/>
                </a:solidFill>
                <a:latin typeface="Open Sans"/>
                <a:cs typeface="Open Sans"/>
              </a:defRPr>
            </a:lvl3pPr>
            <a:lvl4pPr marL="1200150" indent="-171450">
              <a:buFont typeface="Arial" panose="020B0604020202020204" pitchFamily="34" charset="0"/>
              <a:buChar char="•"/>
              <a:defRPr sz="1600" b="0" i="0" baseline="0">
                <a:solidFill>
                  <a:srgbClr val="4B2E83"/>
                </a:solidFill>
                <a:latin typeface="Open Sans"/>
                <a:cs typeface="Open Sans"/>
              </a:defRPr>
            </a:lvl4pPr>
            <a:lvl5pPr marL="1543050" indent="-171450">
              <a:buFont typeface="Arial" panose="020B0604020202020204" pitchFamily="34" charset="0"/>
              <a:buChar char="•"/>
              <a:defRPr sz="1200" b="0"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pic>
        <p:nvPicPr>
          <p:cNvPr id="7" name="Picture 6"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7" y="371511"/>
            <a:ext cx="10911679" cy="991998"/>
          </a:xfrm>
          <a:prstGeom prst="rect">
            <a:avLst/>
          </a:prstGeom>
        </p:spPr>
        <p:txBody>
          <a:bodyPr anchor="b"/>
          <a:lstStyle>
            <a:lvl1pPr algn="l">
              <a:defRPr sz="2250" b="1" i="0" baseline="0">
                <a:latin typeface="Encode Sans Normal Black" charset="0"/>
                <a:ea typeface="Encode Sans Normal Black" charset="0"/>
                <a:cs typeface="Encode Sans Normal Black" charset="0"/>
              </a:defRPr>
            </a:lvl1pPr>
          </a:lstStyle>
          <a:p>
            <a:pPr lvl="0"/>
            <a:r>
              <a:rPr lang="en-US" dirty="0"/>
              <a:t>Learning Objectives</a:t>
            </a:r>
            <a:br>
              <a:rPr lang="en-US" dirty="0"/>
            </a:br>
            <a:endParaRPr lang="en-US" dirty="0"/>
          </a:p>
        </p:txBody>
      </p:sp>
      <p:sp>
        <p:nvSpPr>
          <p:cNvPr id="8" name="Text Placeholder 9"/>
          <p:cNvSpPr>
            <a:spLocks noGrp="1"/>
          </p:cNvSpPr>
          <p:nvPr>
            <p:ph type="body" sz="quarter" idx="12" hasCustomPrompt="1"/>
          </p:nvPr>
        </p:nvSpPr>
        <p:spPr>
          <a:xfrm>
            <a:off x="879073" y="1736727"/>
            <a:ext cx="10928280" cy="561633"/>
          </a:xfrm>
          <a:prstGeom prst="rect">
            <a:avLst/>
          </a:prstGeom>
        </p:spPr>
        <p:txBody>
          <a:bodyPr/>
          <a:lstStyle>
            <a:lvl1pPr marL="0" indent="0">
              <a:buFont typeface="Arial" panose="020B0604020202020204" pitchFamily="34" charset="0"/>
              <a:buNone/>
              <a:defRPr sz="1800" b="0" i="0" baseline="0">
                <a:solidFill>
                  <a:srgbClr val="4B2E83"/>
                </a:solidFill>
                <a:latin typeface="Open Sans"/>
                <a:cs typeface="Open Sans"/>
              </a:defRPr>
            </a:lvl1pPr>
            <a:lvl2pPr marL="557213" indent="-214313">
              <a:buFont typeface="Arial" panose="020B0604020202020204" pitchFamily="34" charset="0"/>
              <a:buChar char="•"/>
              <a:defRPr sz="1500" b="0" i="0" baseline="0">
                <a:solidFill>
                  <a:srgbClr val="4B2E83"/>
                </a:solidFill>
                <a:latin typeface="Open Sans"/>
                <a:cs typeface="Open Sans"/>
              </a:defRPr>
            </a:lvl2pPr>
            <a:lvl3pPr marL="857250" indent="-171450">
              <a:buSzPct val="100000"/>
              <a:buFont typeface="Arial" panose="020B0604020202020204" pitchFamily="34" charset="0"/>
              <a:buChar char="•"/>
              <a:defRPr sz="1350" b="0" i="0" baseline="0">
                <a:solidFill>
                  <a:srgbClr val="4B2E83"/>
                </a:solidFill>
                <a:latin typeface="Open Sans"/>
                <a:cs typeface="Open Sans"/>
              </a:defRPr>
            </a:lvl3pPr>
            <a:lvl4pPr marL="1200150" indent="-171450">
              <a:buFont typeface="Arial" panose="020B0604020202020204" pitchFamily="34" charset="0"/>
              <a:buChar char="•"/>
              <a:defRPr sz="1200" b="0" i="0" baseline="0">
                <a:solidFill>
                  <a:srgbClr val="4B2E83"/>
                </a:solidFill>
                <a:latin typeface="Open Sans"/>
                <a:cs typeface="Open Sans"/>
              </a:defRPr>
            </a:lvl4pPr>
            <a:lvl5pPr marL="1543050" indent="-171450">
              <a:buFont typeface="Arial" panose="020B0604020202020204" pitchFamily="34" charset="0"/>
              <a:buChar char="•"/>
              <a:defRPr sz="1050" b="0" i="0" baseline="0">
                <a:solidFill>
                  <a:srgbClr val="4B2E83"/>
                </a:solidFill>
                <a:latin typeface="Open Sans"/>
                <a:cs typeface="Open Sans"/>
              </a:defRPr>
            </a:lvl5pPr>
          </a:lstStyle>
          <a:p>
            <a:pPr lvl="0"/>
            <a:r>
              <a:rPr lang="en-US" dirty="0"/>
              <a:t>By the end of this session, students will be able to:</a:t>
            </a:r>
          </a:p>
        </p:txBody>
      </p:sp>
    </p:spTree>
    <p:extLst>
      <p:ext uri="{BB962C8B-B14F-4D97-AF65-F5344CB8AC3E}">
        <p14:creationId xmlns:p14="http://schemas.microsoft.com/office/powerpoint/2010/main" val="161994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879075" y="2320239"/>
            <a:ext cx="10929485" cy="3810086"/>
          </a:xfrm>
          <a:prstGeom prst="rect">
            <a:avLst/>
          </a:prstGeom>
        </p:spPr>
        <p:txBody>
          <a:bodyPr/>
          <a:lstStyle>
            <a:lvl1pPr marL="257175" indent="-257175">
              <a:buFont typeface="Arial" panose="020B0604020202020204" pitchFamily="34" charset="0"/>
              <a:buChar char="•"/>
              <a:defRPr sz="2400" b="0" i="0" baseline="0">
                <a:solidFill>
                  <a:srgbClr val="4B2E83"/>
                </a:solidFill>
                <a:latin typeface="Open Sans"/>
                <a:cs typeface="Open Sans"/>
              </a:defRPr>
            </a:lvl1pPr>
            <a:lvl2pPr marL="557213" indent="-214313">
              <a:buFont typeface="Arial" panose="020B0604020202020204" pitchFamily="34" charset="0"/>
              <a:buChar char="•"/>
              <a:defRPr sz="1800" b="0" i="0" baseline="0">
                <a:solidFill>
                  <a:srgbClr val="4B2E83"/>
                </a:solidFill>
                <a:latin typeface="Open Sans"/>
                <a:cs typeface="Open Sans"/>
              </a:defRPr>
            </a:lvl2pPr>
            <a:lvl3pPr marL="857250" indent="-171450">
              <a:buSzPct val="100000"/>
              <a:buFont typeface="Arial" panose="020B0604020202020204" pitchFamily="34" charset="0"/>
              <a:buChar char="•"/>
              <a:defRPr sz="1600" b="0" i="0" baseline="0">
                <a:solidFill>
                  <a:srgbClr val="4B2E83"/>
                </a:solidFill>
                <a:latin typeface="Open Sans"/>
                <a:cs typeface="Open Sans"/>
              </a:defRPr>
            </a:lvl3pPr>
            <a:lvl4pPr marL="1200150" indent="-171450">
              <a:buFont typeface="Arial" panose="020B0604020202020204" pitchFamily="34" charset="0"/>
              <a:buChar char="•"/>
              <a:defRPr sz="1600" b="0" i="0" baseline="0">
                <a:solidFill>
                  <a:srgbClr val="4B2E83"/>
                </a:solidFill>
                <a:latin typeface="Open Sans"/>
                <a:cs typeface="Open Sans"/>
              </a:defRPr>
            </a:lvl4pPr>
            <a:lvl5pPr marL="1543050" indent="-171450">
              <a:buFont typeface="Arial" panose="020B0604020202020204" pitchFamily="34" charset="0"/>
              <a:buChar char="•"/>
              <a:defRPr sz="1200" b="0"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895677" y="1730667"/>
            <a:ext cx="10912883" cy="411171"/>
          </a:xfrm>
          <a:prstGeom prst="rect">
            <a:avLst/>
          </a:prstGeom>
        </p:spPr>
        <p:txBody>
          <a:bodyPr>
            <a:noAutofit/>
          </a:bodyPr>
          <a:lstStyle>
            <a:lvl1pPr marL="0" indent="0">
              <a:lnSpc>
                <a:spcPct val="90000"/>
              </a:lnSpc>
              <a:buNone/>
              <a:defRPr sz="1800" b="0" i="0" baseline="0">
                <a:solidFill>
                  <a:srgbClr val="4B2E83"/>
                </a:solidFill>
                <a:latin typeface="Uni Sans Regular"/>
                <a:cs typeface="Uni Sans Regular"/>
              </a:defRPr>
            </a:lvl1pPr>
            <a:lvl2pPr marL="342900" indent="0">
              <a:buNone/>
              <a:defRPr b="0" i="0">
                <a:solidFill>
                  <a:srgbClr val="E8D3A2"/>
                </a:solidFill>
                <a:latin typeface="Encode Sans Normal Black"/>
                <a:cs typeface="Encode Sans Normal Black"/>
              </a:defRPr>
            </a:lvl2pPr>
            <a:lvl3pPr marL="685800" indent="0">
              <a:buNone/>
              <a:defRPr b="0" i="0">
                <a:solidFill>
                  <a:srgbClr val="E8D3A2"/>
                </a:solidFill>
                <a:latin typeface="Encode Sans Normal Black"/>
                <a:cs typeface="Encode Sans Normal Black"/>
              </a:defRPr>
            </a:lvl3pPr>
            <a:lvl4pPr marL="1028700" indent="0">
              <a:buNone/>
              <a:defRPr b="0" i="0">
                <a:solidFill>
                  <a:srgbClr val="E8D3A2"/>
                </a:solidFill>
                <a:latin typeface="Encode Sans Normal Black"/>
                <a:cs typeface="Encode Sans Normal Black"/>
              </a:defRPr>
            </a:lvl4pPr>
            <a:lvl5pPr marL="13716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09542" y="6487457"/>
            <a:ext cx="3233727" cy="163374"/>
          </a:xfrm>
          <a:prstGeom prst="rect">
            <a:avLst/>
          </a:prstGeom>
        </p:spPr>
      </p:pic>
      <p:pic>
        <p:nvPicPr>
          <p:cNvPr id="8" name="Picture 7"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5" y="371511"/>
            <a:ext cx="10912884" cy="991998"/>
          </a:xfrm>
          <a:prstGeom prst="rect">
            <a:avLst/>
          </a:prstGeom>
        </p:spPr>
        <p:txBody>
          <a:bodyPr anchor="b"/>
          <a:lstStyle>
            <a:lvl1pPr algn="l">
              <a:defRPr sz="2250" b="1" i="0">
                <a:solidFill>
                  <a:srgbClr val="4B2E83"/>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068694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879073" y="1736726"/>
            <a:ext cx="10928280" cy="4015497"/>
          </a:xfrm>
          <a:prstGeom prst="rect">
            <a:avLst/>
          </a:prstGeom>
        </p:spPr>
        <p:txBody>
          <a:bodyPr/>
          <a:lstStyle>
            <a:lvl1pPr marL="257175" indent="-257175">
              <a:buFont typeface="Arial" panose="020B0604020202020204" pitchFamily="34" charset="0"/>
              <a:buChar char="•"/>
              <a:defRPr sz="2400" b="0" i="0" baseline="0">
                <a:solidFill>
                  <a:srgbClr val="4B2E83"/>
                </a:solidFill>
                <a:latin typeface="Open Sans"/>
                <a:cs typeface="Open Sans"/>
              </a:defRPr>
            </a:lvl1pPr>
            <a:lvl2pPr marL="557213" indent="-214313">
              <a:buFont typeface="Arial" panose="020B0604020202020204" pitchFamily="34" charset="0"/>
              <a:buChar char="•"/>
              <a:defRPr sz="1800" b="0" i="0" baseline="0">
                <a:solidFill>
                  <a:srgbClr val="4B2E83"/>
                </a:solidFill>
                <a:latin typeface="Open Sans"/>
                <a:cs typeface="Open Sans"/>
              </a:defRPr>
            </a:lvl2pPr>
            <a:lvl3pPr marL="857250" indent="-171450">
              <a:buSzPct val="100000"/>
              <a:buFont typeface="Arial" panose="020B0604020202020204" pitchFamily="34" charset="0"/>
              <a:buChar char="•"/>
              <a:defRPr sz="1600" b="0" i="0" baseline="0">
                <a:solidFill>
                  <a:srgbClr val="4B2E83"/>
                </a:solidFill>
                <a:latin typeface="Open Sans"/>
                <a:cs typeface="Open Sans"/>
              </a:defRPr>
            </a:lvl3pPr>
            <a:lvl4pPr marL="1200150" indent="-171450">
              <a:buFont typeface="Arial" panose="020B0604020202020204" pitchFamily="34" charset="0"/>
              <a:buChar char="•"/>
              <a:defRPr sz="1600" b="0" i="0" baseline="0">
                <a:solidFill>
                  <a:srgbClr val="4B2E83"/>
                </a:solidFill>
                <a:latin typeface="Open Sans"/>
                <a:cs typeface="Open Sans"/>
              </a:defRPr>
            </a:lvl4pPr>
            <a:lvl5pPr marL="1543050" indent="-171450">
              <a:buFont typeface="Arial" panose="020B0604020202020204" pitchFamily="34" charset="0"/>
              <a:buChar char="•"/>
              <a:defRPr sz="1200" b="0"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pic>
        <p:nvPicPr>
          <p:cNvPr id="7" name="Picture 6"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7" y="371511"/>
            <a:ext cx="10911679" cy="991998"/>
          </a:xfrm>
          <a:prstGeom prst="rect">
            <a:avLst/>
          </a:prstGeom>
        </p:spPr>
        <p:txBody>
          <a:bodyPr anchor="b"/>
          <a:lstStyle>
            <a:lvl1pPr algn="l">
              <a:defRPr sz="3200" b="1" i="0">
                <a:latin typeface="Encode Sans Normal Black" charset="0"/>
                <a:ea typeface="Encode Sans Normal Black" charset="0"/>
                <a:cs typeface="Encode Sans Normal Black" charset="0"/>
              </a:defRPr>
            </a:lvl1pPr>
          </a:lstStyle>
          <a:p>
            <a:pPr lvl="0"/>
            <a:r>
              <a:rPr lang="en-US" dirty="0"/>
              <a:t>Header Here </a:t>
            </a:r>
            <a:br>
              <a:rPr lang="en-US" dirty="0"/>
            </a:br>
            <a:endParaRPr lang="en-US" dirty="0"/>
          </a:p>
        </p:txBody>
      </p:sp>
    </p:spTree>
    <p:extLst>
      <p:ext uri="{BB962C8B-B14F-4D97-AF65-F5344CB8AC3E}">
        <p14:creationId xmlns:p14="http://schemas.microsoft.com/office/powerpoint/2010/main" val="290793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Header + Content">
    <p:spTree>
      <p:nvGrpSpPr>
        <p:cNvPr id="1" name=""/>
        <p:cNvGrpSpPr/>
        <p:nvPr/>
      </p:nvGrpSpPr>
      <p:grpSpPr>
        <a:xfrm>
          <a:off x="0" y="0"/>
          <a:ext cx="0" cy="0"/>
          <a:chOff x="0" y="0"/>
          <a:chExt cx="0" cy="0"/>
        </a:xfrm>
      </p:grpSpPr>
      <p:pic>
        <p:nvPicPr>
          <p:cNvPr id="9" name="Picture 8" descr="W Logo_Purple_2685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pic>
        <p:nvPicPr>
          <p:cNvPr id="7" name="Picture 6"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1045634" y="2667000"/>
            <a:ext cx="10911679" cy="991998"/>
          </a:xfrm>
          <a:prstGeom prst="rect">
            <a:avLst/>
          </a:prstGeom>
        </p:spPr>
        <p:txBody>
          <a:bodyPr anchor="b"/>
          <a:lstStyle>
            <a:lvl1pPr algn="l">
              <a:defRPr sz="3200" b="1" i="0">
                <a:latin typeface="Encode Sans Normal Black" charset="0"/>
                <a:ea typeface="Encode Sans Normal Black" charset="0"/>
                <a:cs typeface="Encode Sans Normal Black" charset="0"/>
              </a:defRPr>
            </a:lvl1pPr>
          </a:lstStyle>
          <a:p>
            <a:pPr lvl="0"/>
            <a:r>
              <a:rPr lang="en-US" dirty="0"/>
              <a:t>Header Here </a:t>
            </a:r>
            <a:br>
              <a:rPr lang="en-US" dirty="0"/>
            </a:br>
            <a:endParaRPr lang="en-US" dirty="0"/>
          </a:p>
        </p:txBody>
      </p:sp>
    </p:spTree>
    <p:extLst>
      <p:ext uri="{BB962C8B-B14F-4D97-AF65-F5344CB8AC3E}">
        <p14:creationId xmlns:p14="http://schemas.microsoft.com/office/powerpoint/2010/main" val="3999008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879073" y="1736726"/>
            <a:ext cx="10928280" cy="4015497"/>
          </a:xfrm>
          <a:prstGeom prst="rect">
            <a:avLst/>
          </a:prstGeom>
        </p:spPr>
        <p:txBody>
          <a:bodyPr/>
          <a:lstStyle>
            <a:lvl1pPr marL="257175" indent="-257175">
              <a:buFont typeface="Arial" panose="020B0604020202020204" pitchFamily="34" charset="0"/>
              <a:buChar char="•"/>
              <a:defRPr sz="2400" b="0" i="0" baseline="0">
                <a:solidFill>
                  <a:srgbClr val="4B2E83"/>
                </a:solidFill>
                <a:latin typeface="Open Sans"/>
                <a:cs typeface="Open Sans"/>
              </a:defRPr>
            </a:lvl1pPr>
            <a:lvl2pPr marL="557213" indent="-214313">
              <a:buFont typeface="Arial" panose="020B0604020202020204" pitchFamily="34" charset="0"/>
              <a:buChar char="•"/>
              <a:defRPr sz="1800" b="0" i="0" baseline="0">
                <a:solidFill>
                  <a:srgbClr val="4B2E83"/>
                </a:solidFill>
                <a:latin typeface="Open Sans"/>
                <a:cs typeface="Open Sans"/>
              </a:defRPr>
            </a:lvl2pPr>
            <a:lvl3pPr marL="857250" indent="-171450">
              <a:buSzPct val="100000"/>
              <a:buFont typeface="Arial" panose="020B0604020202020204" pitchFamily="34" charset="0"/>
              <a:buChar char="•"/>
              <a:defRPr sz="1600" b="0" i="0" baseline="0">
                <a:solidFill>
                  <a:srgbClr val="4B2E83"/>
                </a:solidFill>
                <a:latin typeface="Open Sans"/>
                <a:cs typeface="Open Sans"/>
              </a:defRPr>
            </a:lvl3pPr>
            <a:lvl4pPr marL="1200150" indent="-171450">
              <a:buFont typeface="Arial" panose="020B0604020202020204" pitchFamily="34" charset="0"/>
              <a:buChar char="•"/>
              <a:defRPr sz="1600" b="0" i="0" baseline="0">
                <a:solidFill>
                  <a:srgbClr val="4B2E83"/>
                </a:solidFill>
                <a:latin typeface="Open Sans"/>
                <a:cs typeface="Open Sans"/>
              </a:defRPr>
            </a:lvl4pPr>
            <a:lvl5pPr marL="1543050" indent="-171450">
              <a:buFont typeface="Arial" panose="020B0604020202020204" pitchFamily="34" charset="0"/>
              <a:buChar char="•"/>
              <a:defRPr sz="1200" b="0"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pic>
        <p:nvPicPr>
          <p:cNvPr id="7" name="Picture 6"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7" y="371511"/>
            <a:ext cx="10911679" cy="991998"/>
          </a:xfrm>
          <a:prstGeom prst="rect">
            <a:avLst/>
          </a:prstGeom>
        </p:spPr>
        <p:txBody>
          <a:bodyPr anchor="b">
            <a:noAutofit/>
          </a:bodyPr>
          <a:lstStyle>
            <a:lvl1pPr algn="l">
              <a:defRPr sz="3200" b="1" i="0">
                <a:latin typeface="Encode Sans Normal Black" charset="0"/>
                <a:ea typeface="Encode Sans Normal Black" charset="0"/>
                <a:cs typeface="Encode Sans Normal Black" charset="0"/>
              </a:defRPr>
            </a:lvl1pPr>
          </a:lstStyle>
          <a:p>
            <a:pPr lvl="0"/>
            <a:r>
              <a:rPr lang="en-US" dirty="0"/>
              <a:t>Header Here </a:t>
            </a:r>
          </a:p>
        </p:txBody>
      </p:sp>
    </p:spTree>
    <p:extLst>
      <p:ext uri="{BB962C8B-B14F-4D97-AF65-F5344CB8AC3E}">
        <p14:creationId xmlns:p14="http://schemas.microsoft.com/office/powerpoint/2010/main" val="1597652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1022351" y="1736725"/>
            <a:ext cx="10695516" cy="4432300"/>
          </a:xfrm>
          <a:prstGeom prst="rect">
            <a:avLst/>
          </a:prstGeom>
        </p:spPr>
        <p:txBody>
          <a:bodyPr>
            <a:normAutofit/>
          </a:bodyPr>
          <a:lstStyle>
            <a:lvl1pPr marL="0" indent="0">
              <a:buNone/>
              <a:defRPr sz="18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4142" y="6487457"/>
            <a:ext cx="3233727" cy="163374"/>
          </a:xfrm>
          <a:prstGeom prst="rect">
            <a:avLst/>
          </a:prstGeom>
        </p:spPr>
      </p:pic>
      <p:pic>
        <p:nvPicPr>
          <p:cNvPr id="6" name="Picture 5"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5" y="371511"/>
            <a:ext cx="10822192" cy="991998"/>
          </a:xfrm>
          <a:prstGeom prst="rect">
            <a:avLst/>
          </a:prstGeom>
        </p:spPr>
        <p:txBody>
          <a:bodyPr anchor="b"/>
          <a:lstStyle>
            <a:lvl1pPr algn="l">
              <a:defRPr sz="225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644263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Header + Graphic">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771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1_Header + Subheader + Content">
    <p:bg>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stretch>
            <a:fillRect/>
          </a:stretch>
        </p:blipFill>
        <p:spPr>
          <a:xfrm>
            <a:off x="740509" y="866711"/>
            <a:ext cx="1471708" cy="128483"/>
          </a:xfrm>
          <a:prstGeom prst="rect">
            <a:avLst/>
          </a:prstGeom>
        </p:spPr>
      </p:pic>
      <p:sp>
        <p:nvSpPr>
          <p:cNvPr id="24" name="Text Placeholder 9"/>
          <p:cNvSpPr>
            <a:spLocks noGrp="1"/>
          </p:cNvSpPr>
          <p:nvPr>
            <p:ph type="body" sz="quarter" idx="11" hasCustomPrompt="1"/>
          </p:nvPr>
        </p:nvSpPr>
        <p:spPr>
          <a:xfrm>
            <a:off x="597223" y="1295707"/>
            <a:ext cx="10929485" cy="4162632"/>
          </a:xfrm>
          <a:prstGeom prst="rect">
            <a:avLst/>
          </a:prstGeom>
          <a:solidFill>
            <a:schemeClr val="bg2"/>
          </a:solidFill>
        </p:spPr>
        <p:txBody>
          <a:bodyPr/>
          <a:lstStyle>
            <a:lvl1pPr marL="457189" indent="-457189">
              <a:buFont typeface="Lucida Grande"/>
              <a:buChar char="&gt;"/>
              <a:defRPr sz="2400" b="0" i="0" baseline="0">
                <a:ln>
                  <a:noFill/>
                </a:ln>
                <a:solidFill>
                  <a:srgbClr val="000000"/>
                </a:solidFill>
                <a:latin typeface="Open Sans" charset="0"/>
                <a:ea typeface="Open Sans" charset="0"/>
                <a:cs typeface="Open Sans" charset="0"/>
              </a:defRPr>
            </a:lvl1pPr>
            <a:lvl2pPr>
              <a:defRPr sz="2133" b="0" i="0" baseline="0">
                <a:ln>
                  <a:noFill/>
                </a:ln>
                <a:solidFill>
                  <a:srgbClr val="000000"/>
                </a:solidFill>
                <a:latin typeface="Open Sans" charset="0"/>
                <a:ea typeface="Open Sans" charset="0"/>
                <a:cs typeface="Open Sans" charset="0"/>
              </a:defRPr>
            </a:lvl2pPr>
            <a:lvl3pPr marL="1523962" indent="-304792">
              <a:buSzPct val="100000"/>
              <a:buFont typeface="Arial" panose="020B0604020202020204" pitchFamily="34" charset="0"/>
              <a:buChar char="•"/>
              <a:defRPr sz="1867" b="0" i="0" baseline="0">
                <a:ln>
                  <a:noFill/>
                </a:ln>
                <a:solidFill>
                  <a:srgbClr val="000000"/>
                </a:solidFill>
                <a:latin typeface="Open Sans" charset="0"/>
                <a:ea typeface="Open Sans" charset="0"/>
                <a:cs typeface="Open Sans" charset="0"/>
              </a:defRPr>
            </a:lvl3pPr>
            <a:lvl4pPr marL="2133547" indent="-304792">
              <a:buFont typeface="Courier New" panose="02070309020205020404" pitchFamily="49" charset="0"/>
              <a:buChar char="o"/>
              <a:defRPr sz="1600" b="0" i="0" baseline="0">
                <a:ln>
                  <a:noFill/>
                </a:ln>
                <a:solidFill>
                  <a:srgbClr val="000000"/>
                </a:solidFill>
                <a:latin typeface="Open Sans" charset="0"/>
                <a:ea typeface="Open Sans" charset="0"/>
                <a:cs typeface="Open Sans" charset="0"/>
              </a:defRPr>
            </a:lvl4pPr>
            <a:lvl5pPr marL="2743131" indent="-304792">
              <a:buFont typeface="Wingdings" pitchFamily="2" charset="2"/>
              <a:buChar char="§"/>
              <a:defRPr sz="1467" b="0" i="0" baseline="0">
                <a:ln>
                  <a:noFill/>
                </a:ln>
                <a:solidFill>
                  <a:srgbClr val="000000"/>
                </a:solidFill>
                <a:latin typeface="Open Sans" charset="0"/>
                <a:ea typeface="Open Sans" charset="0"/>
                <a:cs typeface="Open Sans" charset="0"/>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2" name="Title 1"/>
          <p:cNvSpPr>
            <a:spLocks noGrp="1"/>
          </p:cNvSpPr>
          <p:nvPr>
            <p:ph type="title" hasCustomPrompt="1"/>
          </p:nvPr>
        </p:nvSpPr>
        <p:spPr>
          <a:xfrm>
            <a:off x="597230" y="106823"/>
            <a:ext cx="10929479" cy="747661"/>
          </a:xfrm>
          <a:prstGeom prst="rect">
            <a:avLst/>
          </a:prstGeom>
        </p:spPr>
        <p:txBody>
          <a:bodyPr anchor="b"/>
          <a:lstStyle>
            <a:lvl1pPr algn="l">
              <a:defRPr sz="3200" b="1" i="0">
                <a:solidFill>
                  <a:schemeClr val="tx1"/>
                </a:solidFill>
                <a:latin typeface="Encode Sans Normal Black" charset="0"/>
                <a:ea typeface="Encode Sans Normal Black" charset="0"/>
                <a:cs typeface="Encode Sans Normal Black" charset="0"/>
              </a:defRPr>
            </a:lvl1pPr>
          </a:lstStyle>
          <a:p>
            <a:pPr lvl="0"/>
            <a:r>
              <a:rPr lang="en-US" dirty="0"/>
              <a:t>HEADER HERE </a:t>
            </a:r>
          </a:p>
        </p:txBody>
      </p:sp>
      <p:sp>
        <p:nvSpPr>
          <p:cNvPr id="3" name="TextBox 2">
            <a:extLst>
              <a:ext uri="{FF2B5EF4-FFF2-40B4-BE49-F238E27FC236}">
                <a16:creationId xmlns:a16="http://schemas.microsoft.com/office/drawing/2014/main" id="{344D7897-97A9-FA44-94E6-050D79D291A3}"/>
              </a:ext>
            </a:extLst>
          </p:cNvPr>
          <p:cNvSpPr txBox="1"/>
          <p:nvPr userDrawn="1"/>
        </p:nvSpPr>
        <p:spPr>
          <a:xfrm>
            <a:off x="2417559" y="-1625599"/>
            <a:ext cx="184731" cy="461665"/>
          </a:xfrm>
          <a:prstGeom prst="rect">
            <a:avLst/>
          </a:prstGeom>
          <a:noFill/>
        </p:spPr>
        <p:txBody>
          <a:bodyPr wrap="none" rtlCol="0">
            <a:spAutoFit/>
          </a:bodyPr>
          <a:lstStyle/>
          <a:p>
            <a:endParaRPr lang="en-US" sz="2400" dirty="0"/>
          </a:p>
        </p:txBody>
      </p:sp>
      <p:pic>
        <p:nvPicPr>
          <p:cNvPr id="6" name="Picture 5" descr="W Logo_Purple_2685_HEX.png">
            <a:extLst>
              <a:ext uri="{FF2B5EF4-FFF2-40B4-BE49-F238E27FC236}">
                <a16:creationId xmlns:a16="http://schemas.microsoft.com/office/drawing/2014/main" id="{A984B786-5635-44C4-B53B-E95D8D7558C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spTree>
    <p:extLst>
      <p:ext uri="{BB962C8B-B14F-4D97-AF65-F5344CB8AC3E}">
        <p14:creationId xmlns:p14="http://schemas.microsoft.com/office/powerpoint/2010/main" val="1905538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40550543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93" r:id="rId5"/>
    <p:sldLayoutId id="2147483683" r:id="rId6"/>
    <p:sldLayoutId id="2147483684" r:id="rId7"/>
    <p:sldLayoutId id="2147483694" r:id="rId8"/>
    <p:sldLayoutId id="2147483697" r:id="rId9"/>
  </p:sldLayoutIdLst>
  <p:txStyles>
    <p:titleStyle>
      <a:lvl1pPr algn="ctr" defTabSz="342900" rtl="0" eaLnBrk="1" latinLnBrk="0" hangingPunct="1">
        <a:spcBef>
          <a:spcPct val="0"/>
        </a:spcBef>
        <a:buNone/>
        <a:defRPr sz="3300" b="0" i="0" u="none"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964156716"/>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5" r:id="rId5"/>
  </p:sldLayoutIdLst>
  <p:txStyles>
    <p:titleStyle>
      <a:lvl1pPr algn="ctr" defTabSz="342900" rtl="0" eaLnBrk="1" latinLnBrk="0" hangingPunct="1">
        <a:spcBef>
          <a:spcPct val="0"/>
        </a:spcBef>
        <a:buNone/>
        <a:defRPr sz="3300" b="0" i="0" u="none"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2.emf"/><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wmf"/></Relationships>
</file>

<file path=ppt/slides/_rels/slide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abs/0911.0460" TargetMode="External"/><Relationship Id="rId2" Type="http://schemas.openxmlformats.org/officeDocument/2006/relationships/hyperlink" Target="https://machinelearningmastery.com/stacking-ensemble-machine-learning-with-python/"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scikit-learn.org/stable/auto_examples/ensemble/plot_voting_regressor.html" TargetMode="External"/><Relationship Id="rId2" Type="http://schemas.openxmlformats.org/officeDocument/2006/relationships/hyperlink" Target="https://scikit-learn.org/stable/auto_examples/ensemble/plot_stack_predictors.html"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2337588" y="4724400"/>
            <a:ext cx="7720812" cy="457200"/>
          </a:xfrm>
        </p:spPr>
        <p:txBody>
          <a:bodyPr/>
          <a:lstStyle/>
          <a:p>
            <a:r>
              <a:rPr lang="en-US" dirty="0"/>
              <a:t>Lesson 5: Stacking and Blending</a:t>
            </a:r>
          </a:p>
          <a:p>
            <a:endParaRPr lang="en-US" dirty="0"/>
          </a:p>
        </p:txBody>
      </p:sp>
    </p:spTree>
    <p:extLst>
      <p:ext uri="{BB962C8B-B14F-4D97-AF65-F5344CB8AC3E}">
        <p14:creationId xmlns:p14="http://schemas.microsoft.com/office/powerpoint/2010/main" val="2224131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5DC93E-3AD9-8643-8533-8BD2C6D03675}"/>
              </a:ext>
            </a:extLst>
          </p:cNvPr>
          <p:cNvSpPr>
            <a:spLocks noGrp="1"/>
          </p:cNvSpPr>
          <p:nvPr>
            <p:ph type="body" sz="quarter" idx="11"/>
          </p:nvPr>
        </p:nvSpPr>
        <p:spPr>
          <a:xfrm>
            <a:off x="597223" y="1585975"/>
            <a:ext cx="10929485" cy="4640653"/>
          </a:xfrm>
        </p:spPr>
        <p:txBody>
          <a:bodyPr/>
          <a:lstStyle/>
          <a:p>
            <a:r>
              <a:rPr lang="en-US" sz="2667" dirty="0"/>
              <a:t>Instead of learning a single classifier, we learn a set of classifiers.</a:t>
            </a:r>
          </a:p>
          <a:p>
            <a:endParaRPr lang="en-US" sz="2667" dirty="0"/>
          </a:p>
          <a:p>
            <a:endParaRPr lang="en-US" sz="2667" dirty="0"/>
          </a:p>
          <a:p>
            <a:endParaRPr lang="en-US" sz="2667" dirty="0"/>
          </a:p>
          <a:p>
            <a:r>
              <a:rPr lang="en-US" sz="2667" dirty="0"/>
              <a:t>Combine the predictions of multiple classifiers to produce the final prediction.</a:t>
            </a:r>
          </a:p>
        </p:txBody>
      </p:sp>
      <p:sp>
        <p:nvSpPr>
          <p:cNvPr id="3" name="Title 2">
            <a:extLst>
              <a:ext uri="{FF2B5EF4-FFF2-40B4-BE49-F238E27FC236}">
                <a16:creationId xmlns:a16="http://schemas.microsoft.com/office/drawing/2014/main" id="{3D428AE9-4CBB-F24C-B0C7-2290BE6FA982}"/>
              </a:ext>
            </a:extLst>
          </p:cNvPr>
          <p:cNvSpPr>
            <a:spLocks noGrp="1"/>
          </p:cNvSpPr>
          <p:nvPr>
            <p:ph type="title"/>
          </p:nvPr>
        </p:nvSpPr>
        <p:spPr/>
        <p:txBody>
          <a:bodyPr/>
          <a:lstStyle/>
          <a:p>
            <a:r>
              <a:rPr lang="en-US" dirty="0"/>
              <a:t>Ensemble Learning</a:t>
            </a:r>
          </a:p>
        </p:txBody>
      </p:sp>
      <p:sp>
        <p:nvSpPr>
          <p:cNvPr id="8" name="TextBox 7">
            <a:extLst>
              <a:ext uri="{FF2B5EF4-FFF2-40B4-BE49-F238E27FC236}">
                <a16:creationId xmlns:a16="http://schemas.microsoft.com/office/drawing/2014/main" id="{E4C73940-F889-C848-B174-B871503194E9}"/>
              </a:ext>
            </a:extLst>
          </p:cNvPr>
          <p:cNvSpPr txBox="1"/>
          <p:nvPr/>
        </p:nvSpPr>
        <p:spPr>
          <a:xfrm>
            <a:off x="1107485" y="2513122"/>
            <a:ext cx="4697504" cy="461665"/>
          </a:xfrm>
          <a:prstGeom prst="rect">
            <a:avLst/>
          </a:prstGeom>
          <a:noFill/>
        </p:spPr>
        <p:txBody>
          <a:bodyPr wrap="none" rtlCol="0">
            <a:spAutoFit/>
          </a:bodyPr>
          <a:lstStyle/>
          <a:p>
            <a:r>
              <a:rPr lang="en-US" sz="2400" dirty="0">
                <a:solidFill>
                  <a:srgbClr val="FF0000"/>
                </a:solidFill>
              </a:rPr>
              <a:t>How do we learn a set of classifiers?</a:t>
            </a:r>
          </a:p>
        </p:txBody>
      </p:sp>
      <p:sp>
        <p:nvSpPr>
          <p:cNvPr id="9" name="TextBox 8">
            <a:extLst>
              <a:ext uri="{FF2B5EF4-FFF2-40B4-BE49-F238E27FC236}">
                <a16:creationId xmlns:a16="http://schemas.microsoft.com/office/drawing/2014/main" id="{61DC2D32-6EFC-474A-8886-4EB51E48A6D6}"/>
              </a:ext>
            </a:extLst>
          </p:cNvPr>
          <p:cNvSpPr txBox="1"/>
          <p:nvPr/>
        </p:nvSpPr>
        <p:spPr>
          <a:xfrm>
            <a:off x="1107486" y="4903081"/>
            <a:ext cx="8883009" cy="461665"/>
          </a:xfrm>
          <a:prstGeom prst="rect">
            <a:avLst/>
          </a:prstGeom>
          <a:noFill/>
        </p:spPr>
        <p:txBody>
          <a:bodyPr wrap="none" rtlCol="0">
            <a:spAutoFit/>
          </a:bodyPr>
          <a:lstStyle/>
          <a:p>
            <a:r>
              <a:rPr lang="en-US" sz="2400" dirty="0">
                <a:solidFill>
                  <a:srgbClr val="FF0000"/>
                </a:solidFill>
              </a:rPr>
              <a:t>How do we combine all the classifiers? </a:t>
            </a:r>
            <a:r>
              <a:rPr lang="en-US" sz="2400" b="1" dirty="0">
                <a:solidFill>
                  <a:srgbClr val="FF0000"/>
                </a:solidFill>
              </a:rPr>
              <a:t>Can you give real-life example</a:t>
            </a:r>
          </a:p>
        </p:txBody>
      </p:sp>
    </p:spTree>
    <p:extLst>
      <p:ext uri="{BB962C8B-B14F-4D97-AF65-F5344CB8AC3E}">
        <p14:creationId xmlns:p14="http://schemas.microsoft.com/office/powerpoint/2010/main" val="168906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C49040-2752-450E-9139-CA99FAF14CF0}"/>
              </a:ext>
            </a:extLst>
          </p:cNvPr>
          <p:cNvSpPr>
            <a:spLocks noGrp="1"/>
          </p:cNvSpPr>
          <p:nvPr>
            <p:ph type="body" sz="quarter" idx="11"/>
          </p:nvPr>
        </p:nvSpPr>
        <p:spPr/>
        <p:txBody>
          <a:bodyPr/>
          <a:lstStyle/>
          <a:p>
            <a:pPr>
              <a:buFontTx/>
              <a:buNone/>
            </a:pPr>
            <a:r>
              <a:rPr lang="en-US" altLang="en-US" dirty="0"/>
              <a:t>Varies data set</a:t>
            </a:r>
          </a:p>
          <a:p>
            <a:pPr>
              <a:buFontTx/>
              <a:buNone/>
            </a:pPr>
            <a:r>
              <a:rPr lang="en-US" altLang="en-US" dirty="0"/>
              <a:t>Each training set a </a:t>
            </a:r>
            <a:r>
              <a:rPr lang="en-US" altLang="en-US" i="1" dirty="0"/>
              <a:t>bootstrap</a:t>
            </a:r>
            <a:r>
              <a:rPr lang="en-US" altLang="en-US" dirty="0"/>
              <a:t> sample</a:t>
            </a:r>
          </a:p>
          <a:p>
            <a:pPr lvl="1">
              <a:buFontTx/>
              <a:buNone/>
            </a:pPr>
            <a:r>
              <a:rPr lang="en-US" altLang="en-US" sz="2800" dirty="0"/>
              <a:t>bootstrap sample - select set of examples (with replacement) from original sample</a:t>
            </a:r>
          </a:p>
          <a:p>
            <a:pPr>
              <a:buFontTx/>
              <a:buNone/>
            </a:pPr>
            <a:r>
              <a:rPr lang="en-US" altLang="en-US" dirty="0"/>
              <a:t>Algorithm:</a:t>
            </a:r>
          </a:p>
          <a:p>
            <a:pPr lvl="1">
              <a:buFontTx/>
              <a:buNone/>
            </a:pPr>
            <a:r>
              <a:rPr lang="en-US" altLang="en-US" sz="2800" dirty="0"/>
              <a:t>for </a:t>
            </a:r>
            <a:r>
              <a:rPr lang="en-US" altLang="en-US" sz="2800" i="1" dirty="0"/>
              <a:t>k</a:t>
            </a:r>
            <a:r>
              <a:rPr lang="en-US" altLang="en-US" sz="2800" dirty="0"/>
              <a:t> = 1 to </a:t>
            </a:r>
            <a:r>
              <a:rPr lang="en-US" altLang="en-US" sz="2800" i="1" dirty="0"/>
              <a:t>#classifiers</a:t>
            </a:r>
            <a:endParaRPr lang="en-US" altLang="en-US" sz="2800" dirty="0"/>
          </a:p>
          <a:p>
            <a:pPr lvl="2">
              <a:buFontTx/>
              <a:buNone/>
            </a:pPr>
            <a:r>
              <a:rPr lang="en-US" altLang="en-US" sz="2400" i="1" dirty="0"/>
              <a:t>train´</a:t>
            </a:r>
            <a:r>
              <a:rPr lang="en-US" altLang="en-US" sz="2400" dirty="0"/>
              <a:t> = bootstrap sample of train set</a:t>
            </a:r>
          </a:p>
          <a:p>
            <a:pPr lvl="2">
              <a:buFontTx/>
              <a:buNone/>
            </a:pPr>
            <a:r>
              <a:rPr lang="en-US" altLang="en-US" sz="2400" dirty="0"/>
              <a:t>create classifier using </a:t>
            </a:r>
            <a:r>
              <a:rPr lang="en-US" altLang="en-US" sz="2400" i="1" dirty="0"/>
              <a:t>train´</a:t>
            </a:r>
            <a:r>
              <a:rPr lang="en-US" altLang="en-US" sz="2400" dirty="0"/>
              <a:t> as training set</a:t>
            </a:r>
          </a:p>
          <a:p>
            <a:pPr lvl="1">
              <a:buFontTx/>
              <a:buNone/>
            </a:pPr>
            <a:r>
              <a:rPr lang="en-US" altLang="en-US" dirty="0"/>
              <a:t>combine classifications using simple voting</a:t>
            </a:r>
            <a:endParaRPr lang="en-US" altLang="en-US" sz="2800" dirty="0"/>
          </a:p>
        </p:txBody>
      </p:sp>
      <p:sp>
        <p:nvSpPr>
          <p:cNvPr id="3" name="Title 2">
            <a:extLst>
              <a:ext uri="{FF2B5EF4-FFF2-40B4-BE49-F238E27FC236}">
                <a16:creationId xmlns:a16="http://schemas.microsoft.com/office/drawing/2014/main" id="{7B3BAB1C-A3A1-49B2-AB69-26F52AFF1217}"/>
              </a:ext>
            </a:extLst>
          </p:cNvPr>
          <p:cNvSpPr>
            <a:spLocks noGrp="1"/>
          </p:cNvSpPr>
          <p:nvPr>
            <p:ph type="title"/>
          </p:nvPr>
        </p:nvSpPr>
        <p:spPr/>
        <p:txBody>
          <a:bodyPr/>
          <a:lstStyle/>
          <a:p>
            <a:r>
              <a:rPr lang="en-US" dirty="0"/>
              <a:t>Bagging</a:t>
            </a:r>
          </a:p>
        </p:txBody>
      </p:sp>
    </p:spTree>
    <p:extLst>
      <p:ext uri="{BB962C8B-B14F-4D97-AF65-F5344CB8AC3E}">
        <p14:creationId xmlns:p14="http://schemas.microsoft.com/office/powerpoint/2010/main" val="2899956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7BB37E-ED48-449E-A351-064B82B91EC4}"/>
              </a:ext>
            </a:extLst>
          </p:cNvPr>
          <p:cNvSpPr>
            <a:spLocks noGrp="1"/>
          </p:cNvSpPr>
          <p:nvPr>
            <p:ph type="body" sz="quarter" idx="11"/>
          </p:nvPr>
        </p:nvSpPr>
        <p:spPr/>
        <p:txBody>
          <a:bodyPr/>
          <a:lstStyle/>
          <a:p>
            <a:pPr>
              <a:buFontTx/>
              <a:buNone/>
            </a:pPr>
            <a:r>
              <a:rPr lang="en-US" altLang="en-US" dirty="0" err="1"/>
              <a:t>Schapire</a:t>
            </a:r>
            <a:r>
              <a:rPr lang="en-US" altLang="en-US" dirty="0"/>
              <a:t> showed that a set of weak learners (learners with &gt; 50% accuracy, but not much greater) could be combined into a strong learner</a:t>
            </a:r>
          </a:p>
          <a:p>
            <a:pPr>
              <a:buFontTx/>
              <a:buNone/>
            </a:pPr>
            <a:r>
              <a:rPr lang="en-US" altLang="en-US" dirty="0"/>
              <a:t>Idea: weight the data set based on how well we have predicted data points so far</a:t>
            </a:r>
          </a:p>
          <a:p>
            <a:pPr lvl="1"/>
            <a:r>
              <a:rPr lang="en-US" altLang="en-US" sz="2800" dirty="0"/>
              <a:t>data points predicted accurately - low weight</a:t>
            </a:r>
          </a:p>
          <a:p>
            <a:pPr lvl="1"/>
            <a:r>
              <a:rPr lang="en-US" altLang="en-US" sz="2800" dirty="0"/>
              <a:t>data points </a:t>
            </a:r>
            <a:r>
              <a:rPr lang="en-US" altLang="en-US" sz="2800" dirty="0" err="1"/>
              <a:t>mispredicted</a:t>
            </a:r>
            <a:r>
              <a:rPr lang="en-US" altLang="en-US" sz="2800" dirty="0"/>
              <a:t> - high weight</a:t>
            </a:r>
            <a:endParaRPr lang="en-US" altLang="en-US" dirty="0"/>
          </a:p>
          <a:p>
            <a:pPr>
              <a:buFontTx/>
              <a:buNone/>
            </a:pPr>
            <a:r>
              <a:rPr lang="en-US" altLang="en-US" dirty="0"/>
              <a:t>Result: focuses components on portion of data space not previously well predicted</a:t>
            </a:r>
          </a:p>
          <a:p>
            <a:endParaRPr lang="en-US" dirty="0"/>
          </a:p>
        </p:txBody>
      </p:sp>
      <p:sp>
        <p:nvSpPr>
          <p:cNvPr id="3" name="Title 2">
            <a:extLst>
              <a:ext uri="{FF2B5EF4-FFF2-40B4-BE49-F238E27FC236}">
                <a16:creationId xmlns:a16="http://schemas.microsoft.com/office/drawing/2014/main" id="{2DF269EA-3D4A-4254-8BDD-5CDA8A131F52}"/>
              </a:ext>
            </a:extLst>
          </p:cNvPr>
          <p:cNvSpPr>
            <a:spLocks noGrp="1"/>
          </p:cNvSpPr>
          <p:nvPr>
            <p:ph type="title"/>
          </p:nvPr>
        </p:nvSpPr>
        <p:spPr/>
        <p:txBody>
          <a:bodyPr/>
          <a:lstStyle/>
          <a:p>
            <a:r>
              <a:rPr lang="en-US" altLang="en-US" dirty="0"/>
              <a:t>Weak Learning</a:t>
            </a:r>
            <a:endParaRPr lang="en-US" dirty="0"/>
          </a:p>
        </p:txBody>
      </p:sp>
    </p:spTree>
    <p:extLst>
      <p:ext uri="{BB962C8B-B14F-4D97-AF65-F5344CB8AC3E}">
        <p14:creationId xmlns:p14="http://schemas.microsoft.com/office/powerpoint/2010/main" val="3103068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069D2C-7F24-4912-BC95-DD886E3CC410}"/>
              </a:ext>
            </a:extLst>
          </p:cNvPr>
          <p:cNvSpPr>
            <a:spLocks noGrp="1"/>
          </p:cNvSpPr>
          <p:nvPr>
            <p:ph type="body" sz="quarter" idx="11"/>
          </p:nvPr>
        </p:nvSpPr>
        <p:spPr/>
        <p:txBody>
          <a:bodyPr/>
          <a:lstStyle/>
          <a:p>
            <a:pPr eaLnBrk="1" hangingPunct="1">
              <a:defRPr/>
            </a:pPr>
            <a:r>
              <a:rPr lang="en-US" dirty="0"/>
              <a:t>An iterative procedure to adaptively change distribution of training data by focusing more on previously misclassified records</a:t>
            </a:r>
          </a:p>
          <a:p>
            <a:pPr lvl="1" eaLnBrk="1" hangingPunct="1">
              <a:defRPr/>
            </a:pPr>
            <a:r>
              <a:rPr lang="en-US" dirty="0"/>
              <a:t>Initially, all N records are assigned equal weights</a:t>
            </a:r>
          </a:p>
          <a:p>
            <a:pPr lvl="1" eaLnBrk="1" hangingPunct="1">
              <a:defRPr/>
            </a:pPr>
            <a:r>
              <a:rPr lang="en-US" dirty="0"/>
              <a:t>Unlike bagging, weights may change at the end of a boosting round</a:t>
            </a:r>
          </a:p>
        </p:txBody>
      </p:sp>
      <p:sp>
        <p:nvSpPr>
          <p:cNvPr id="3" name="Title 2">
            <a:extLst>
              <a:ext uri="{FF2B5EF4-FFF2-40B4-BE49-F238E27FC236}">
                <a16:creationId xmlns:a16="http://schemas.microsoft.com/office/drawing/2014/main" id="{EFBB4B4A-1985-4D01-8B19-630A0A49C202}"/>
              </a:ext>
            </a:extLst>
          </p:cNvPr>
          <p:cNvSpPr>
            <a:spLocks noGrp="1"/>
          </p:cNvSpPr>
          <p:nvPr>
            <p:ph type="title"/>
          </p:nvPr>
        </p:nvSpPr>
        <p:spPr/>
        <p:txBody>
          <a:bodyPr/>
          <a:lstStyle/>
          <a:p>
            <a:r>
              <a:rPr lang="en-US" b="1" dirty="0"/>
              <a:t>Boosting</a:t>
            </a:r>
            <a:endParaRPr lang="en-US" dirty="0"/>
          </a:p>
        </p:txBody>
      </p:sp>
    </p:spTree>
    <p:extLst>
      <p:ext uri="{BB962C8B-B14F-4D97-AF65-F5344CB8AC3E}">
        <p14:creationId xmlns:p14="http://schemas.microsoft.com/office/powerpoint/2010/main" val="1551183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069D2C-7F24-4912-BC95-DD886E3CC410}"/>
              </a:ext>
            </a:extLst>
          </p:cNvPr>
          <p:cNvSpPr>
            <a:spLocks noGrp="1"/>
          </p:cNvSpPr>
          <p:nvPr>
            <p:ph type="body" sz="quarter" idx="11"/>
          </p:nvPr>
        </p:nvSpPr>
        <p:spPr/>
        <p:txBody>
          <a:bodyPr/>
          <a:lstStyle/>
          <a:p>
            <a:pPr eaLnBrk="1" hangingPunct="1">
              <a:defRPr/>
            </a:pPr>
            <a:r>
              <a:rPr lang="en-US" dirty="0"/>
              <a:t>Records that are wrongly classified will have their weights increased</a:t>
            </a:r>
          </a:p>
          <a:p>
            <a:pPr eaLnBrk="1" hangingPunct="1">
              <a:defRPr/>
            </a:pPr>
            <a:r>
              <a:rPr lang="en-US" dirty="0"/>
              <a:t>Records that are classified correctly will have their weights decreased</a:t>
            </a:r>
          </a:p>
        </p:txBody>
      </p:sp>
      <p:sp>
        <p:nvSpPr>
          <p:cNvPr id="3" name="Title 2">
            <a:extLst>
              <a:ext uri="{FF2B5EF4-FFF2-40B4-BE49-F238E27FC236}">
                <a16:creationId xmlns:a16="http://schemas.microsoft.com/office/drawing/2014/main" id="{EFBB4B4A-1985-4D01-8B19-630A0A49C202}"/>
              </a:ext>
            </a:extLst>
          </p:cNvPr>
          <p:cNvSpPr>
            <a:spLocks noGrp="1"/>
          </p:cNvSpPr>
          <p:nvPr>
            <p:ph type="title"/>
          </p:nvPr>
        </p:nvSpPr>
        <p:spPr/>
        <p:txBody>
          <a:bodyPr/>
          <a:lstStyle/>
          <a:p>
            <a:r>
              <a:rPr lang="en-US" b="1" dirty="0"/>
              <a:t>Boosting</a:t>
            </a:r>
            <a:endParaRPr lang="en-US" dirty="0"/>
          </a:p>
        </p:txBody>
      </p:sp>
      <p:pic>
        <p:nvPicPr>
          <p:cNvPr id="4" name="Picture 3">
            <a:extLst>
              <a:ext uri="{FF2B5EF4-FFF2-40B4-BE49-F238E27FC236}">
                <a16:creationId xmlns:a16="http://schemas.microsoft.com/office/drawing/2014/main" id="{FEBF9180-0AD5-4E03-AC94-CE0EBC5BC2E3}"/>
              </a:ext>
            </a:extLst>
          </p:cNvPr>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2952750"/>
            <a:ext cx="8077200" cy="952500"/>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xmlns:lc="http://schemas.openxmlformats.org/drawingml/2006/lockedCanvas" val="1"/>
            </a:ext>
          </a:extLst>
        </p:spPr>
      </p:pic>
      <p:sp>
        <p:nvSpPr>
          <p:cNvPr id="5" name="Oval 4">
            <a:extLst>
              <a:ext uri="{FF2B5EF4-FFF2-40B4-BE49-F238E27FC236}">
                <a16:creationId xmlns:a16="http://schemas.microsoft.com/office/drawing/2014/main" id="{144396B3-4483-4264-A4DC-181F3F938D03}"/>
              </a:ext>
            </a:extLst>
          </p:cNvPr>
          <p:cNvSpPr>
            <a:spLocks noChangeArrowheads="1"/>
          </p:cNvSpPr>
          <p:nvPr/>
        </p:nvSpPr>
        <p:spPr bwMode="auto">
          <a:xfrm>
            <a:off x="4267200" y="3581400"/>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endParaRPr lang="en-US" altLang="en-US" sz="1800">
              <a:latin typeface="Calibri" panose="020F0502020204030204" pitchFamily="34" charset="0"/>
            </a:endParaRPr>
          </a:p>
        </p:txBody>
      </p:sp>
      <p:sp>
        <p:nvSpPr>
          <p:cNvPr id="6" name="Oval 5">
            <a:extLst>
              <a:ext uri="{FF2B5EF4-FFF2-40B4-BE49-F238E27FC236}">
                <a16:creationId xmlns:a16="http://schemas.microsoft.com/office/drawing/2014/main" id="{9AC73E69-6789-4E61-A2C1-D73A8608B015}"/>
              </a:ext>
            </a:extLst>
          </p:cNvPr>
          <p:cNvSpPr>
            <a:spLocks noChangeArrowheads="1"/>
          </p:cNvSpPr>
          <p:nvPr/>
        </p:nvSpPr>
        <p:spPr bwMode="auto">
          <a:xfrm>
            <a:off x="4876800" y="3581400"/>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endParaRPr lang="en-US" altLang="en-US" sz="1800">
              <a:latin typeface="Calibri" panose="020F0502020204030204" pitchFamily="34" charset="0"/>
            </a:endParaRPr>
          </a:p>
        </p:txBody>
      </p:sp>
      <p:sp>
        <p:nvSpPr>
          <p:cNvPr id="7" name="Oval 6">
            <a:extLst>
              <a:ext uri="{FF2B5EF4-FFF2-40B4-BE49-F238E27FC236}">
                <a16:creationId xmlns:a16="http://schemas.microsoft.com/office/drawing/2014/main" id="{5D2ADEA4-DBA4-4FC7-ABAA-4C2ED8DC2A7D}"/>
              </a:ext>
            </a:extLst>
          </p:cNvPr>
          <p:cNvSpPr>
            <a:spLocks noChangeArrowheads="1"/>
          </p:cNvSpPr>
          <p:nvPr/>
        </p:nvSpPr>
        <p:spPr bwMode="auto">
          <a:xfrm>
            <a:off x="6629400" y="3581400"/>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endParaRPr lang="en-US" altLang="en-US" sz="1800">
              <a:latin typeface="Calibri" panose="020F0502020204030204" pitchFamily="34" charset="0"/>
            </a:endParaRPr>
          </a:p>
        </p:txBody>
      </p:sp>
      <p:sp>
        <p:nvSpPr>
          <p:cNvPr id="8" name="Oval 7">
            <a:extLst>
              <a:ext uri="{FF2B5EF4-FFF2-40B4-BE49-F238E27FC236}">
                <a16:creationId xmlns:a16="http://schemas.microsoft.com/office/drawing/2014/main" id="{25933A94-6D32-4643-8DEA-54A16C3CA984}"/>
              </a:ext>
            </a:extLst>
          </p:cNvPr>
          <p:cNvSpPr>
            <a:spLocks noChangeArrowheads="1"/>
          </p:cNvSpPr>
          <p:nvPr/>
        </p:nvSpPr>
        <p:spPr bwMode="auto">
          <a:xfrm>
            <a:off x="7848600" y="3581400"/>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endParaRPr lang="en-US" altLang="en-US" sz="1800">
              <a:latin typeface="Calibri" panose="020F0502020204030204" pitchFamily="34" charset="0"/>
            </a:endParaRPr>
          </a:p>
        </p:txBody>
      </p:sp>
      <p:sp>
        <p:nvSpPr>
          <p:cNvPr id="9" name="Oval 8">
            <a:extLst>
              <a:ext uri="{FF2B5EF4-FFF2-40B4-BE49-F238E27FC236}">
                <a16:creationId xmlns:a16="http://schemas.microsoft.com/office/drawing/2014/main" id="{FCE75D21-1FB1-45C3-9DAA-B4524C96FA4A}"/>
              </a:ext>
            </a:extLst>
          </p:cNvPr>
          <p:cNvSpPr>
            <a:spLocks noChangeArrowheads="1"/>
          </p:cNvSpPr>
          <p:nvPr/>
        </p:nvSpPr>
        <p:spPr bwMode="auto">
          <a:xfrm>
            <a:off x="9677400" y="3581400"/>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endParaRPr lang="en-US" altLang="en-US" sz="1800">
              <a:latin typeface="Calibri" panose="020F0502020204030204" pitchFamily="34" charset="0"/>
            </a:endParaRPr>
          </a:p>
        </p:txBody>
      </p:sp>
      <p:sp>
        <p:nvSpPr>
          <p:cNvPr id="10" name="Text Box 10">
            <a:extLst>
              <a:ext uri="{FF2B5EF4-FFF2-40B4-BE49-F238E27FC236}">
                <a16:creationId xmlns:a16="http://schemas.microsoft.com/office/drawing/2014/main" id="{0017882A-51AD-40CE-8E2E-057B39AFFBE7}"/>
              </a:ext>
            </a:extLst>
          </p:cNvPr>
          <p:cNvSpPr txBox="1">
            <a:spLocks noChangeArrowheads="1"/>
          </p:cNvSpPr>
          <p:nvPr/>
        </p:nvSpPr>
        <p:spPr bwMode="auto">
          <a:xfrm>
            <a:off x="4953000" y="4114800"/>
            <a:ext cx="50292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spcBef>
                <a:spcPct val="50000"/>
              </a:spcBef>
              <a:buFontTx/>
              <a:buChar char="•"/>
            </a:pPr>
            <a:r>
              <a:rPr lang="en-US" altLang="en-US" sz="1800" dirty="0">
                <a:latin typeface="Calibri" panose="020F0502020204030204" pitchFamily="34" charset="0"/>
              </a:rPr>
              <a:t> Example 4 is hard to classify</a:t>
            </a:r>
          </a:p>
          <a:p>
            <a:pPr eaLnBrk="1" hangingPunct="1">
              <a:spcBef>
                <a:spcPct val="50000"/>
              </a:spcBef>
              <a:buFontTx/>
              <a:buChar char="•"/>
            </a:pPr>
            <a:r>
              <a:rPr lang="en-US" altLang="en-US" sz="1800" dirty="0">
                <a:latin typeface="Calibri" panose="020F0502020204030204" pitchFamily="34" charset="0"/>
              </a:rPr>
              <a:t> Its weight is increased, therefore it is more likely to be chosen again in subsequent rounds</a:t>
            </a:r>
          </a:p>
        </p:txBody>
      </p:sp>
    </p:spTree>
    <p:extLst>
      <p:ext uri="{BB962C8B-B14F-4D97-AF65-F5344CB8AC3E}">
        <p14:creationId xmlns:p14="http://schemas.microsoft.com/office/powerpoint/2010/main" val="116220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D9FDD-D8E3-423E-A4A7-3CE3C2D49989}"/>
              </a:ext>
            </a:extLst>
          </p:cNvPr>
          <p:cNvSpPr>
            <a:spLocks noGrp="1"/>
          </p:cNvSpPr>
          <p:nvPr>
            <p:ph type="body" sz="quarter" idx="11"/>
          </p:nvPr>
        </p:nvSpPr>
        <p:spPr/>
        <p:txBody>
          <a:bodyPr/>
          <a:lstStyle/>
          <a:p>
            <a:pPr eaLnBrk="1" hangingPunct="1">
              <a:lnSpc>
                <a:spcPct val="80000"/>
              </a:lnSpc>
            </a:pPr>
            <a:r>
              <a:rPr lang="en-US" altLang="en-US" sz="3000" dirty="0"/>
              <a:t>Equal weights are assigned to each training instance (1/N for round 1) at first round</a:t>
            </a:r>
          </a:p>
          <a:p>
            <a:pPr eaLnBrk="1" hangingPunct="1">
              <a:lnSpc>
                <a:spcPct val="80000"/>
              </a:lnSpc>
            </a:pPr>
            <a:r>
              <a:rPr lang="en-US" altLang="en-US" sz="3000" dirty="0"/>
              <a:t>After a classifier </a:t>
            </a:r>
            <a:r>
              <a:rPr lang="en-US" altLang="en-US" sz="3000" dirty="0">
                <a:solidFill>
                  <a:srgbClr val="FF0000"/>
                </a:solidFill>
              </a:rPr>
              <a:t>C</a:t>
            </a:r>
            <a:r>
              <a:rPr lang="en-US" altLang="en-US" sz="3000" baseline="-25000" dirty="0"/>
              <a:t>i </a:t>
            </a:r>
            <a:r>
              <a:rPr lang="en-US" altLang="en-US" sz="3000" dirty="0"/>
              <a:t>is learned, the weights are adjusted to allow the subsequent classifier </a:t>
            </a:r>
          </a:p>
          <a:p>
            <a:pPr eaLnBrk="1" hangingPunct="1">
              <a:lnSpc>
                <a:spcPct val="80000"/>
              </a:lnSpc>
              <a:buFontTx/>
              <a:buNone/>
            </a:pPr>
            <a:r>
              <a:rPr lang="en-US" altLang="en-US" sz="3000" dirty="0">
                <a:solidFill>
                  <a:srgbClr val="FF0000"/>
                </a:solidFill>
              </a:rPr>
              <a:t>C</a:t>
            </a:r>
            <a:r>
              <a:rPr lang="en-US" altLang="en-US" sz="3000" baseline="-25000" dirty="0"/>
              <a:t>i+1</a:t>
            </a:r>
            <a:r>
              <a:rPr lang="en-US" altLang="en-US" sz="3000" dirty="0"/>
              <a:t> to </a:t>
            </a:r>
            <a:r>
              <a:rPr lang="ja-JP" altLang="en-US" sz="3000" dirty="0"/>
              <a:t>“</a:t>
            </a:r>
            <a:r>
              <a:rPr lang="en-US" altLang="ja-JP" sz="3000" dirty="0"/>
              <a:t>pay more attention</a:t>
            </a:r>
            <a:r>
              <a:rPr lang="ja-JP" altLang="en-US" sz="3000" dirty="0"/>
              <a:t>”</a:t>
            </a:r>
            <a:r>
              <a:rPr lang="en-US" altLang="ja-JP" sz="3000" dirty="0"/>
              <a:t>  to data that were misclassified by </a:t>
            </a:r>
            <a:r>
              <a:rPr lang="en-US" altLang="ja-JP" sz="3000" dirty="0">
                <a:solidFill>
                  <a:srgbClr val="FF0000"/>
                </a:solidFill>
              </a:rPr>
              <a:t>C</a:t>
            </a:r>
            <a:r>
              <a:rPr lang="en-US" altLang="ja-JP" sz="3000" baseline="-25000" dirty="0"/>
              <a:t>i</a:t>
            </a:r>
            <a:r>
              <a:rPr lang="en-US" altLang="ja-JP" sz="3000" dirty="0"/>
              <a:t>.</a:t>
            </a:r>
          </a:p>
          <a:p>
            <a:pPr eaLnBrk="1" hangingPunct="1">
              <a:lnSpc>
                <a:spcPct val="80000"/>
              </a:lnSpc>
            </a:pPr>
            <a:r>
              <a:rPr lang="en-US" altLang="en-US" sz="3000" dirty="0"/>
              <a:t>Final boosted classifier </a:t>
            </a:r>
            <a:r>
              <a:rPr lang="en-US" altLang="en-US" sz="3000" dirty="0">
                <a:solidFill>
                  <a:srgbClr val="FF0000"/>
                </a:solidFill>
              </a:rPr>
              <a:t>C</a:t>
            </a:r>
            <a:r>
              <a:rPr lang="en-US" altLang="en-US" sz="3000" dirty="0"/>
              <a:t>* combines the votes of each individual classifier</a:t>
            </a:r>
          </a:p>
          <a:p>
            <a:pPr lvl="1" eaLnBrk="1" hangingPunct="1">
              <a:lnSpc>
                <a:spcPct val="80000"/>
              </a:lnSpc>
            </a:pPr>
            <a:r>
              <a:rPr lang="en-US" altLang="en-US" sz="2600" dirty="0"/>
              <a:t>Weight of each classifier</a:t>
            </a:r>
            <a:r>
              <a:rPr lang="ja-JP" altLang="en-US" sz="2600" dirty="0"/>
              <a:t>’</a:t>
            </a:r>
            <a:r>
              <a:rPr lang="en-US" altLang="ja-JP" sz="2600" dirty="0"/>
              <a:t>s vote is a function of its accuracy</a:t>
            </a:r>
          </a:p>
          <a:p>
            <a:pPr eaLnBrk="1" hangingPunct="1">
              <a:lnSpc>
                <a:spcPct val="80000"/>
              </a:lnSpc>
            </a:pPr>
            <a:r>
              <a:rPr lang="en-US" altLang="en-US" sz="3000" dirty="0" err="1"/>
              <a:t>Adaboost</a:t>
            </a:r>
            <a:r>
              <a:rPr lang="en-US" altLang="en-US" sz="3000" dirty="0"/>
              <a:t> – popular boosting algorithm</a:t>
            </a:r>
          </a:p>
          <a:p>
            <a:endParaRPr lang="en-US" dirty="0"/>
          </a:p>
        </p:txBody>
      </p:sp>
      <p:sp>
        <p:nvSpPr>
          <p:cNvPr id="3" name="Title 2">
            <a:extLst>
              <a:ext uri="{FF2B5EF4-FFF2-40B4-BE49-F238E27FC236}">
                <a16:creationId xmlns:a16="http://schemas.microsoft.com/office/drawing/2014/main" id="{52FE88D2-7480-4365-B1A0-A876824DB566}"/>
              </a:ext>
            </a:extLst>
          </p:cNvPr>
          <p:cNvSpPr>
            <a:spLocks noGrp="1"/>
          </p:cNvSpPr>
          <p:nvPr>
            <p:ph type="title"/>
          </p:nvPr>
        </p:nvSpPr>
        <p:spPr/>
        <p:txBody>
          <a:bodyPr/>
          <a:lstStyle/>
          <a:p>
            <a:r>
              <a:rPr lang="en-US" b="1" dirty="0"/>
              <a:t>Boosting</a:t>
            </a:r>
            <a:endParaRPr lang="en-US" dirty="0"/>
          </a:p>
        </p:txBody>
      </p:sp>
    </p:spTree>
    <p:extLst>
      <p:ext uri="{BB962C8B-B14F-4D97-AF65-F5344CB8AC3E}">
        <p14:creationId xmlns:p14="http://schemas.microsoft.com/office/powerpoint/2010/main" val="66167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A9D2CA-9676-44E8-A7E2-AD830851E061}"/>
              </a:ext>
            </a:extLst>
          </p:cNvPr>
          <p:cNvSpPr>
            <a:spLocks noGrp="1"/>
          </p:cNvSpPr>
          <p:nvPr>
            <p:ph type="body" sz="quarter" idx="11"/>
          </p:nvPr>
        </p:nvSpPr>
        <p:spPr/>
        <p:txBody>
          <a:bodyPr/>
          <a:lstStyle/>
          <a:p>
            <a:pPr eaLnBrk="1" hangingPunct="1"/>
            <a:r>
              <a:rPr lang="en-US" altLang="en-US" dirty="0"/>
              <a:t>Input:</a:t>
            </a:r>
          </a:p>
          <a:p>
            <a:pPr lvl="1" eaLnBrk="1" hangingPunct="1"/>
            <a:r>
              <a:rPr lang="en-US" altLang="en-US" dirty="0"/>
              <a:t>Training set D containing </a:t>
            </a:r>
            <a:r>
              <a:rPr lang="en-US" altLang="en-US" b="1" i="1" dirty="0"/>
              <a:t>N</a:t>
            </a:r>
            <a:r>
              <a:rPr lang="en-US" altLang="en-US" dirty="0"/>
              <a:t> instances</a:t>
            </a:r>
          </a:p>
          <a:p>
            <a:pPr lvl="1" eaLnBrk="1" hangingPunct="1"/>
            <a:r>
              <a:rPr lang="en-US" altLang="en-US" i="1" dirty="0"/>
              <a:t>T</a:t>
            </a:r>
            <a:r>
              <a:rPr lang="en-US" altLang="en-US" dirty="0"/>
              <a:t> rounds</a:t>
            </a:r>
          </a:p>
          <a:p>
            <a:pPr lvl="1" eaLnBrk="1" hangingPunct="1"/>
            <a:r>
              <a:rPr lang="en-US" altLang="en-US" dirty="0"/>
              <a:t>A classification learning scheme</a:t>
            </a:r>
          </a:p>
          <a:p>
            <a:pPr eaLnBrk="1" hangingPunct="1"/>
            <a:r>
              <a:rPr lang="en-US" altLang="en-US" dirty="0"/>
              <a:t>Output: </a:t>
            </a:r>
          </a:p>
          <a:p>
            <a:pPr lvl="1" eaLnBrk="1" hangingPunct="1"/>
            <a:r>
              <a:rPr lang="en-US" altLang="en-US" dirty="0"/>
              <a:t>A composite model</a:t>
            </a:r>
          </a:p>
          <a:p>
            <a:endParaRPr lang="en-US" dirty="0"/>
          </a:p>
        </p:txBody>
      </p:sp>
      <p:sp>
        <p:nvSpPr>
          <p:cNvPr id="3" name="Title 2">
            <a:extLst>
              <a:ext uri="{FF2B5EF4-FFF2-40B4-BE49-F238E27FC236}">
                <a16:creationId xmlns:a16="http://schemas.microsoft.com/office/drawing/2014/main" id="{03D7A069-911B-4258-94BD-B9CED55FE892}"/>
              </a:ext>
            </a:extLst>
          </p:cNvPr>
          <p:cNvSpPr>
            <a:spLocks noGrp="1"/>
          </p:cNvSpPr>
          <p:nvPr>
            <p:ph type="title"/>
          </p:nvPr>
        </p:nvSpPr>
        <p:spPr/>
        <p:txBody>
          <a:bodyPr/>
          <a:lstStyle/>
          <a:p>
            <a:r>
              <a:rPr lang="en-US" b="1" dirty="0" err="1"/>
              <a:t>Adaboost</a:t>
            </a:r>
            <a:r>
              <a:rPr lang="en-US" b="1" dirty="0"/>
              <a:t> (Adaptive Boost)</a:t>
            </a:r>
            <a:endParaRPr lang="en-US" dirty="0"/>
          </a:p>
        </p:txBody>
      </p:sp>
    </p:spTree>
    <p:extLst>
      <p:ext uri="{BB962C8B-B14F-4D97-AF65-F5344CB8AC3E}">
        <p14:creationId xmlns:p14="http://schemas.microsoft.com/office/powerpoint/2010/main" val="1372019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069D2C-7F24-4912-BC95-DD886E3CC410}"/>
              </a:ext>
            </a:extLst>
          </p:cNvPr>
          <p:cNvSpPr>
            <a:spLocks noGrp="1"/>
          </p:cNvSpPr>
          <p:nvPr>
            <p:ph type="body" sz="quarter" idx="11"/>
          </p:nvPr>
        </p:nvSpPr>
        <p:spPr/>
        <p:txBody>
          <a:bodyPr/>
          <a:lstStyle/>
          <a:p>
            <a:pPr eaLnBrk="1" hangingPunct="1">
              <a:lnSpc>
                <a:spcPct val="80000"/>
              </a:lnSpc>
            </a:pPr>
            <a:r>
              <a:rPr lang="en-US" altLang="en-US" sz="2800" dirty="0"/>
              <a:t>Training data D contain N labeled data (X</a:t>
            </a:r>
            <a:r>
              <a:rPr lang="en-US" altLang="en-US" sz="2800" baseline="-25000" dirty="0"/>
              <a:t>1</a:t>
            </a:r>
            <a:r>
              <a:rPr lang="en-US" altLang="en-US" sz="2800" dirty="0"/>
              <a:t>,y</a:t>
            </a:r>
            <a:r>
              <a:rPr lang="en-US" altLang="en-US" sz="2800" baseline="-25000" dirty="0"/>
              <a:t>1</a:t>
            </a:r>
            <a:r>
              <a:rPr lang="en-US" altLang="en-US" sz="2800" dirty="0"/>
              <a:t>), (X</a:t>
            </a:r>
            <a:r>
              <a:rPr lang="en-US" altLang="en-US" sz="2800" baseline="-25000" dirty="0"/>
              <a:t>2</a:t>
            </a:r>
            <a:r>
              <a:rPr lang="en-US" altLang="en-US" sz="2800" dirty="0"/>
              <a:t>,y</a:t>
            </a:r>
            <a:r>
              <a:rPr lang="en-US" altLang="en-US" sz="2800" baseline="-25000" dirty="0"/>
              <a:t>2</a:t>
            </a:r>
            <a:r>
              <a:rPr lang="en-US" altLang="en-US" sz="2800" dirty="0"/>
              <a:t> ), (X</a:t>
            </a:r>
            <a:r>
              <a:rPr lang="en-US" altLang="en-US" sz="2800" baseline="-25000" dirty="0"/>
              <a:t>3</a:t>
            </a:r>
            <a:r>
              <a:rPr lang="en-US" altLang="en-US" sz="2800" dirty="0"/>
              <a:t>,y</a:t>
            </a:r>
            <a:r>
              <a:rPr lang="en-US" altLang="en-US" sz="2800" baseline="-25000" dirty="0"/>
              <a:t>3</a:t>
            </a:r>
            <a:r>
              <a:rPr lang="en-US" altLang="en-US" sz="2800" dirty="0"/>
              <a:t>),….(</a:t>
            </a:r>
            <a:r>
              <a:rPr lang="en-US" altLang="en-US" sz="2800" dirty="0" err="1"/>
              <a:t>X</a:t>
            </a:r>
            <a:r>
              <a:rPr lang="en-US" altLang="en-US" sz="2800" baseline="-25000" dirty="0" err="1"/>
              <a:t>N</a:t>
            </a:r>
            <a:r>
              <a:rPr lang="en-US" altLang="en-US" sz="2800" dirty="0" err="1"/>
              <a:t>,y</a:t>
            </a:r>
            <a:r>
              <a:rPr lang="en-US" altLang="en-US" sz="2800" baseline="-25000" dirty="0" err="1"/>
              <a:t>N</a:t>
            </a:r>
            <a:r>
              <a:rPr lang="en-US" altLang="en-US" sz="2800" dirty="0"/>
              <a:t>)</a:t>
            </a:r>
          </a:p>
          <a:p>
            <a:pPr eaLnBrk="1" hangingPunct="1">
              <a:lnSpc>
                <a:spcPct val="80000"/>
              </a:lnSpc>
            </a:pPr>
            <a:r>
              <a:rPr lang="en-US" altLang="en-US" sz="2800" dirty="0"/>
              <a:t>Initially assign equal weight 1/d to each data</a:t>
            </a:r>
          </a:p>
          <a:p>
            <a:pPr eaLnBrk="1" hangingPunct="1">
              <a:lnSpc>
                <a:spcPct val="80000"/>
              </a:lnSpc>
            </a:pPr>
            <a:r>
              <a:rPr lang="en-US" altLang="en-US" sz="2800" dirty="0"/>
              <a:t>To generate </a:t>
            </a:r>
            <a:r>
              <a:rPr lang="en-US" altLang="en-US" sz="2800" i="1" dirty="0"/>
              <a:t>T</a:t>
            </a:r>
            <a:r>
              <a:rPr lang="en-US" altLang="en-US" sz="2800" dirty="0"/>
              <a:t> base classifiers, we need </a:t>
            </a:r>
            <a:r>
              <a:rPr lang="en-US" altLang="en-US" sz="2800" i="1" dirty="0"/>
              <a:t>T</a:t>
            </a:r>
            <a:r>
              <a:rPr lang="en-US" altLang="en-US" sz="2800" dirty="0"/>
              <a:t> rounds or iterations</a:t>
            </a:r>
          </a:p>
          <a:p>
            <a:pPr eaLnBrk="1" hangingPunct="1">
              <a:lnSpc>
                <a:spcPct val="80000"/>
              </a:lnSpc>
            </a:pPr>
            <a:r>
              <a:rPr lang="en-US" altLang="en-US" sz="2800" dirty="0"/>
              <a:t>Round </a:t>
            </a:r>
            <a:r>
              <a:rPr lang="en-US" altLang="en-US" sz="2800" dirty="0" err="1"/>
              <a:t>i</a:t>
            </a:r>
            <a:r>
              <a:rPr lang="en-US" altLang="en-US" sz="2800" dirty="0"/>
              <a:t>, data from D are sampled with replacement , to form Di (size </a:t>
            </a:r>
            <a:r>
              <a:rPr lang="en-US" altLang="en-US" sz="2800" i="1" dirty="0"/>
              <a:t>N</a:t>
            </a:r>
            <a:r>
              <a:rPr lang="en-US" altLang="en-US" sz="2800" dirty="0"/>
              <a:t>)</a:t>
            </a:r>
          </a:p>
          <a:p>
            <a:pPr eaLnBrk="1" hangingPunct="1">
              <a:lnSpc>
                <a:spcPct val="80000"/>
              </a:lnSpc>
            </a:pPr>
            <a:r>
              <a:rPr lang="en-US" altLang="en-US" sz="2800" dirty="0"/>
              <a:t>Each data</a:t>
            </a:r>
            <a:r>
              <a:rPr lang="ja-JP" altLang="en-US" sz="2800" dirty="0"/>
              <a:t>’</a:t>
            </a:r>
            <a:r>
              <a:rPr lang="en-US" altLang="ja-JP" sz="2800" dirty="0"/>
              <a:t>s chance of being selected in the next rounds depends on its weight</a:t>
            </a:r>
          </a:p>
          <a:p>
            <a:pPr lvl="1" eaLnBrk="1" hangingPunct="1">
              <a:lnSpc>
                <a:spcPct val="80000"/>
              </a:lnSpc>
            </a:pPr>
            <a:r>
              <a:rPr lang="en-US" altLang="en-US" sz="2400" dirty="0">
                <a:solidFill>
                  <a:srgbClr val="FF0000"/>
                </a:solidFill>
              </a:rPr>
              <a:t>Each time the new sample is generated directly from the training data D with different sampling probability according to the weights; these weights are not zero</a:t>
            </a:r>
          </a:p>
        </p:txBody>
      </p:sp>
      <p:sp>
        <p:nvSpPr>
          <p:cNvPr id="3" name="Title 2">
            <a:extLst>
              <a:ext uri="{FF2B5EF4-FFF2-40B4-BE49-F238E27FC236}">
                <a16:creationId xmlns:a16="http://schemas.microsoft.com/office/drawing/2014/main" id="{EFBB4B4A-1985-4D01-8B19-630A0A49C202}"/>
              </a:ext>
            </a:extLst>
          </p:cNvPr>
          <p:cNvSpPr>
            <a:spLocks noGrp="1"/>
          </p:cNvSpPr>
          <p:nvPr>
            <p:ph type="title"/>
          </p:nvPr>
        </p:nvSpPr>
        <p:spPr/>
        <p:txBody>
          <a:bodyPr/>
          <a:lstStyle/>
          <a:p>
            <a:r>
              <a:rPr lang="en-US" altLang="en-US" dirty="0"/>
              <a:t>Boosting - </a:t>
            </a:r>
            <a:r>
              <a:rPr lang="en-US" b="1" dirty="0" err="1"/>
              <a:t>Adaboost</a:t>
            </a:r>
            <a:r>
              <a:rPr lang="en-US" b="1" dirty="0"/>
              <a:t>: </a:t>
            </a:r>
            <a:r>
              <a:rPr lang="en-US" b="1" dirty="0">
                <a:solidFill>
                  <a:srgbClr val="FF0000"/>
                </a:solidFill>
              </a:rPr>
              <a:t>Training Phase</a:t>
            </a:r>
            <a:r>
              <a:rPr lang="en-US" b="1" dirty="0"/>
              <a:t> </a:t>
            </a:r>
            <a:endParaRPr lang="en-US" dirty="0"/>
          </a:p>
        </p:txBody>
      </p:sp>
    </p:spTree>
    <p:extLst>
      <p:ext uri="{BB962C8B-B14F-4D97-AF65-F5344CB8AC3E}">
        <p14:creationId xmlns:p14="http://schemas.microsoft.com/office/powerpoint/2010/main" val="453948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069D2C-7F24-4912-BC95-DD886E3CC410}"/>
              </a:ext>
            </a:extLst>
          </p:cNvPr>
          <p:cNvSpPr>
            <a:spLocks noGrp="1"/>
          </p:cNvSpPr>
          <p:nvPr>
            <p:ph type="body" sz="quarter" idx="11"/>
          </p:nvPr>
        </p:nvSpPr>
        <p:spPr/>
        <p:txBody>
          <a:bodyPr/>
          <a:lstStyle/>
          <a:p>
            <a:pPr eaLnBrk="1" hangingPunct="1">
              <a:defRPr/>
            </a:pPr>
            <a:r>
              <a:rPr lang="en-US" dirty="0"/>
              <a:t>Base classifier </a:t>
            </a:r>
            <a:r>
              <a:rPr lang="en-US" dirty="0">
                <a:solidFill>
                  <a:srgbClr val="FF0000"/>
                </a:solidFill>
              </a:rPr>
              <a:t>C</a:t>
            </a:r>
            <a:r>
              <a:rPr lang="en-US" baseline="-25000" dirty="0">
                <a:solidFill>
                  <a:srgbClr val="FF0000"/>
                </a:solidFill>
              </a:rPr>
              <a:t>i</a:t>
            </a:r>
            <a:r>
              <a:rPr lang="en-US" dirty="0"/>
              <a:t>, is derived from training data of Di</a:t>
            </a:r>
          </a:p>
          <a:p>
            <a:pPr eaLnBrk="1" hangingPunct="1">
              <a:defRPr/>
            </a:pPr>
            <a:r>
              <a:rPr lang="en-US" dirty="0"/>
              <a:t>Error of </a:t>
            </a:r>
            <a:r>
              <a:rPr lang="en-US" dirty="0">
                <a:solidFill>
                  <a:srgbClr val="FF0000"/>
                </a:solidFill>
              </a:rPr>
              <a:t>C</a:t>
            </a:r>
            <a:r>
              <a:rPr lang="en-US" baseline="-25000" dirty="0">
                <a:solidFill>
                  <a:srgbClr val="FF0000"/>
                </a:solidFill>
              </a:rPr>
              <a:t>i</a:t>
            </a:r>
            <a:r>
              <a:rPr lang="en-US" dirty="0"/>
              <a:t> is tested using Di</a:t>
            </a:r>
          </a:p>
          <a:p>
            <a:pPr eaLnBrk="1" hangingPunct="1">
              <a:defRPr/>
            </a:pPr>
            <a:r>
              <a:rPr lang="en-US" dirty="0"/>
              <a:t>Weights of training data are adjusted depending on how they were classified</a:t>
            </a:r>
          </a:p>
          <a:p>
            <a:pPr lvl="1" eaLnBrk="1" hangingPunct="1">
              <a:defRPr/>
            </a:pPr>
            <a:r>
              <a:rPr lang="en-US" dirty="0"/>
              <a:t>Correctly classified: Decrease weight</a:t>
            </a:r>
          </a:p>
          <a:p>
            <a:pPr lvl="1" eaLnBrk="1" hangingPunct="1">
              <a:defRPr/>
            </a:pPr>
            <a:r>
              <a:rPr lang="en-US" dirty="0"/>
              <a:t>Incorrectly classified: Increase weight</a:t>
            </a:r>
          </a:p>
          <a:p>
            <a:pPr eaLnBrk="1" hangingPunct="1">
              <a:defRPr/>
            </a:pPr>
            <a:r>
              <a:rPr lang="en-US" dirty="0"/>
              <a:t>Weight of a data indicates how hard it is to classify it (directly proportional)</a:t>
            </a:r>
          </a:p>
        </p:txBody>
      </p:sp>
      <p:sp>
        <p:nvSpPr>
          <p:cNvPr id="3" name="Title 2">
            <a:extLst>
              <a:ext uri="{FF2B5EF4-FFF2-40B4-BE49-F238E27FC236}">
                <a16:creationId xmlns:a16="http://schemas.microsoft.com/office/drawing/2014/main" id="{EFBB4B4A-1985-4D01-8B19-630A0A49C202}"/>
              </a:ext>
            </a:extLst>
          </p:cNvPr>
          <p:cNvSpPr>
            <a:spLocks noGrp="1"/>
          </p:cNvSpPr>
          <p:nvPr>
            <p:ph type="title"/>
          </p:nvPr>
        </p:nvSpPr>
        <p:spPr/>
        <p:txBody>
          <a:bodyPr/>
          <a:lstStyle/>
          <a:p>
            <a:r>
              <a:rPr lang="en-US" altLang="en-US" dirty="0"/>
              <a:t>Boosting - </a:t>
            </a:r>
            <a:r>
              <a:rPr lang="en-US" b="1" dirty="0" err="1"/>
              <a:t>Adaboost</a:t>
            </a:r>
            <a:r>
              <a:rPr lang="en-US" b="1" dirty="0"/>
              <a:t>: </a:t>
            </a:r>
            <a:r>
              <a:rPr lang="en-US" b="1" dirty="0">
                <a:solidFill>
                  <a:srgbClr val="FF0000"/>
                </a:solidFill>
              </a:rPr>
              <a:t>Training Phase</a:t>
            </a:r>
            <a:endParaRPr lang="en-US" dirty="0"/>
          </a:p>
        </p:txBody>
      </p:sp>
    </p:spTree>
    <p:extLst>
      <p:ext uri="{BB962C8B-B14F-4D97-AF65-F5344CB8AC3E}">
        <p14:creationId xmlns:p14="http://schemas.microsoft.com/office/powerpoint/2010/main" val="2323905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069D2C-7F24-4912-BC95-DD886E3CC410}"/>
              </a:ext>
            </a:extLst>
          </p:cNvPr>
          <p:cNvSpPr>
            <a:spLocks noGrp="1"/>
          </p:cNvSpPr>
          <p:nvPr>
            <p:ph type="body" sz="quarter" idx="11"/>
          </p:nvPr>
        </p:nvSpPr>
        <p:spPr/>
        <p:txBody>
          <a:bodyPr/>
          <a:lstStyle/>
          <a:p>
            <a:pPr eaLnBrk="1" hangingPunct="1"/>
            <a:r>
              <a:rPr lang="en-US" altLang="en-US" sz="2400" dirty="0"/>
              <a:t>The lower a classifier error rate, the more accurate it is, and therefore, the higher its weight for voting should be</a:t>
            </a:r>
          </a:p>
          <a:p>
            <a:pPr eaLnBrk="1" hangingPunct="1"/>
            <a:r>
              <a:rPr lang="en-US" altLang="en-US" sz="2400" dirty="0"/>
              <a:t>Weight of a classifier </a:t>
            </a:r>
            <a:r>
              <a:rPr lang="en-US" altLang="en-US" sz="2400" dirty="0">
                <a:solidFill>
                  <a:srgbClr val="FF0000"/>
                </a:solidFill>
              </a:rPr>
              <a:t>C</a:t>
            </a:r>
            <a:r>
              <a:rPr lang="en-US" altLang="en-US" sz="2400" baseline="-25000" dirty="0">
                <a:solidFill>
                  <a:srgbClr val="FF0000"/>
                </a:solidFill>
              </a:rPr>
              <a:t>i</a:t>
            </a:r>
            <a:r>
              <a:rPr lang="ja-JP" altLang="en-US" sz="2400" dirty="0"/>
              <a:t>’</a:t>
            </a:r>
            <a:r>
              <a:rPr lang="en-US" altLang="ja-JP" sz="2400" dirty="0"/>
              <a:t>s vote is </a:t>
            </a:r>
          </a:p>
          <a:p>
            <a:pPr eaLnBrk="1" hangingPunct="1"/>
            <a:endParaRPr lang="en-US" altLang="en-US" sz="2400" dirty="0"/>
          </a:p>
          <a:p>
            <a:pPr eaLnBrk="1" hangingPunct="1"/>
            <a:r>
              <a:rPr lang="en-US" altLang="en-US" sz="2400" dirty="0"/>
              <a:t>Testing: </a:t>
            </a:r>
          </a:p>
          <a:p>
            <a:pPr lvl="1" eaLnBrk="1" hangingPunct="1"/>
            <a:r>
              <a:rPr lang="en-US" altLang="en-US" sz="2000" dirty="0"/>
              <a:t>For each class c, sum the weights of each classifier that assigned class c to X (unseen data)</a:t>
            </a:r>
          </a:p>
          <a:p>
            <a:pPr lvl="1" eaLnBrk="1" hangingPunct="1"/>
            <a:r>
              <a:rPr lang="en-US" altLang="en-US" sz="2000" dirty="0"/>
              <a:t>The class with the highest sum is the WINNER!</a:t>
            </a:r>
          </a:p>
          <a:p>
            <a:pPr eaLnBrk="1" hangingPunct="1"/>
            <a:endParaRPr lang="en-US" altLang="en-US" sz="2400" dirty="0"/>
          </a:p>
        </p:txBody>
      </p:sp>
      <p:sp>
        <p:nvSpPr>
          <p:cNvPr id="3" name="Title 2">
            <a:extLst>
              <a:ext uri="{FF2B5EF4-FFF2-40B4-BE49-F238E27FC236}">
                <a16:creationId xmlns:a16="http://schemas.microsoft.com/office/drawing/2014/main" id="{EFBB4B4A-1985-4D01-8B19-630A0A49C202}"/>
              </a:ext>
            </a:extLst>
          </p:cNvPr>
          <p:cNvSpPr>
            <a:spLocks noGrp="1"/>
          </p:cNvSpPr>
          <p:nvPr>
            <p:ph type="title"/>
          </p:nvPr>
        </p:nvSpPr>
        <p:spPr/>
        <p:txBody>
          <a:bodyPr/>
          <a:lstStyle/>
          <a:p>
            <a:r>
              <a:rPr lang="en-US" altLang="en-US" dirty="0"/>
              <a:t>Boosting - </a:t>
            </a:r>
            <a:r>
              <a:rPr lang="en-US" b="1" dirty="0" err="1"/>
              <a:t>Adaboost</a:t>
            </a:r>
            <a:r>
              <a:rPr lang="en-US" b="1" dirty="0"/>
              <a:t>: </a:t>
            </a:r>
            <a:r>
              <a:rPr lang="en-US" b="1" dirty="0">
                <a:solidFill>
                  <a:srgbClr val="FF0000"/>
                </a:solidFill>
              </a:rPr>
              <a:t>Testing Phase</a:t>
            </a:r>
            <a:endParaRPr lang="en-US" dirty="0"/>
          </a:p>
        </p:txBody>
      </p:sp>
      <p:pic>
        <p:nvPicPr>
          <p:cNvPr id="5" name="Picture 4">
            <a:extLst>
              <a:ext uri="{FF2B5EF4-FFF2-40B4-BE49-F238E27FC236}">
                <a16:creationId xmlns:a16="http://schemas.microsoft.com/office/drawing/2014/main" id="{D882A4E9-1374-438E-A84D-666778A178A3}"/>
              </a:ext>
            </a:extLst>
          </p:cNvPr>
          <p:cNvPicPr>
            <a:picLocks noChangeAspect="1"/>
          </p:cNvPicPr>
          <p:nvPr/>
        </p:nvPicPr>
        <p:blipFill>
          <a:blip r:embed="rId2"/>
          <a:stretch>
            <a:fillRect/>
          </a:stretch>
        </p:blipFill>
        <p:spPr>
          <a:xfrm>
            <a:off x="6781800" y="2438400"/>
            <a:ext cx="2499360" cy="1150620"/>
          </a:xfrm>
          <a:prstGeom prst="rect">
            <a:avLst/>
          </a:prstGeom>
        </p:spPr>
      </p:pic>
      <p:pic>
        <p:nvPicPr>
          <p:cNvPr id="7" name="Picture 6">
            <a:extLst>
              <a:ext uri="{FF2B5EF4-FFF2-40B4-BE49-F238E27FC236}">
                <a16:creationId xmlns:a16="http://schemas.microsoft.com/office/drawing/2014/main" id="{3590CDD7-899C-4BCC-AEB2-D842E2BD1445}"/>
              </a:ext>
            </a:extLst>
          </p:cNvPr>
          <p:cNvPicPr>
            <a:picLocks noChangeAspect="1"/>
          </p:cNvPicPr>
          <p:nvPr/>
        </p:nvPicPr>
        <p:blipFill>
          <a:blip r:embed="rId3"/>
          <a:stretch>
            <a:fillRect/>
          </a:stretch>
        </p:blipFill>
        <p:spPr>
          <a:xfrm>
            <a:off x="3200400" y="4953000"/>
            <a:ext cx="5494020" cy="982980"/>
          </a:xfrm>
          <a:prstGeom prst="rect">
            <a:avLst/>
          </a:prstGeom>
        </p:spPr>
      </p:pic>
    </p:spTree>
    <p:extLst>
      <p:ext uri="{BB962C8B-B14F-4D97-AF65-F5344CB8AC3E}">
        <p14:creationId xmlns:p14="http://schemas.microsoft.com/office/powerpoint/2010/main" val="2993427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A35987-F55E-4F62-B9AF-43D8B77F98B0}"/>
              </a:ext>
            </a:extLst>
          </p:cNvPr>
          <p:cNvSpPr>
            <a:spLocks noGrp="1"/>
          </p:cNvSpPr>
          <p:nvPr>
            <p:ph type="body" sz="quarter" idx="11"/>
          </p:nvPr>
        </p:nvSpPr>
        <p:spPr/>
        <p:txBody>
          <a:bodyPr/>
          <a:lstStyle/>
          <a:p>
            <a:pPr marL="0" marR="0" indent="0" algn="l">
              <a:spcBef>
                <a:spcPts val="0"/>
              </a:spcBef>
              <a:spcAft>
                <a:spcPts val="0"/>
              </a:spcAft>
              <a:buNone/>
            </a:pPr>
            <a:r>
              <a:rPr lang="en-US" sz="3600" b="0" i="0" dirty="0">
                <a:solidFill>
                  <a:srgbClr val="222222"/>
                </a:solidFill>
                <a:effectLst/>
                <a:latin typeface="Calibri" panose="020F0502020204030204" pitchFamily="34" charset="0"/>
              </a:rPr>
              <a:t>Highlights</a:t>
            </a:r>
            <a:endParaRPr lang="en-US" sz="2000" b="0" i="0" dirty="0">
              <a:solidFill>
                <a:srgbClr val="222222"/>
              </a:solidFill>
              <a:effectLst/>
              <a:latin typeface="Calibri" panose="020F0502020204030204" pitchFamily="34" charset="0"/>
            </a:endParaRPr>
          </a:p>
          <a:p>
            <a:pPr>
              <a:spcBef>
                <a:spcPts val="0"/>
              </a:spcBef>
            </a:pPr>
            <a:r>
              <a:rPr lang="en-US" sz="2000" b="0" i="0" dirty="0">
                <a:solidFill>
                  <a:srgbClr val="222222"/>
                </a:solidFill>
                <a:effectLst/>
                <a:latin typeface="Calibri" panose="020F0502020204030204" pitchFamily="34" charset="0"/>
              </a:rPr>
              <a:t>The response rate is very high for ML. </a:t>
            </a:r>
          </a:p>
          <a:p>
            <a:pPr>
              <a:spcBef>
                <a:spcPts val="0"/>
              </a:spcBef>
            </a:pPr>
            <a:r>
              <a:rPr lang="en-US" sz="2000" b="0" i="0" dirty="0">
                <a:solidFill>
                  <a:srgbClr val="222222"/>
                </a:solidFill>
                <a:effectLst/>
                <a:latin typeface="Calibri" panose="020F0502020204030204" pitchFamily="34" charset="0"/>
              </a:rPr>
              <a:t>Students seem unanimously appreciated class structure and approach from multiple angles- demo, exercises, theory etc. which is great. </a:t>
            </a:r>
          </a:p>
          <a:p>
            <a:pPr>
              <a:spcBef>
                <a:spcPts val="0"/>
              </a:spcBef>
            </a:pPr>
            <a:r>
              <a:rPr lang="en-US" sz="2000" b="0" i="0" dirty="0">
                <a:solidFill>
                  <a:srgbClr val="222222"/>
                </a:solidFill>
                <a:effectLst/>
                <a:latin typeface="Calibri" panose="020F0502020204030204" pitchFamily="34" charset="0"/>
              </a:rPr>
              <a:t>Students feel the class is broken down well and class discussion is engaging.</a:t>
            </a:r>
          </a:p>
          <a:p>
            <a:pPr marL="0" marR="0" indent="0" algn="l">
              <a:spcBef>
                <a:spcPts val="0"/>
              </a:spcBef>
              <a:spcAft>
                <a:spcPts val="0"/>
              </a:spcAft>
              <a:buNone/>
            </a:pPr>
            <a:endParaRPr lang="en-US" sz="2000" b="0" i="0" dirty="0">
              <a:solidFill>
                <a:srgbClr val="222222"/>
              </a:solidFill>
              <a:effectLst/>
              <a:latin typeface="Calibri" panose="020F0502020204030204" pitchFamily="34" charset="0"/>
            </a:endParaRPr>
          </a:p>
          <a:p>
            <a:pPr marL="0" marR="0" indent="0" algn="l">
              <a:spcBef>
                <a:spcPts val="0"/>
              </a:spcBef>
              <a:spcAft>
                <a:spcPts val="0"/>
              </a:spcAft>
              <a:buNone/>
            </a:pPr>
            <a:r>
              <a:rPr lang="en-US" sz="3600" dirty="0">
                <a:solidFill>
                  <a:srgbClr val="222222"/>
                </a:solidFill>
                <a:latin typeface="Calibri" panose="020F0502020204030204" pitchFamily="34" charset="0"/>
              </a:rPr>
              <a:t>To be Improved</a:t>
            </a:r>
          </a:p>
          <a:p>
            <a:pPr>
              <a:spcBef>
                <a:spcPts val="0"/>
              </a:spcBef>
            </a:pPr>
            <a:r>
              <a:rPr lang="en-US" sz="2000" b="0" i="0" dirty="0">
                <a:solidFill>
                  <a:srgbClr val="222222"/>
                </a:solidFill>
                <a:effectLst/>
                <a:latin typeface="Calibri" panose="020F0502020204030204" pitchFamily="34" charset="0"/>
              </a:rPr>
              <a:t>There are 4-5 comments to include more depth on the algorithms/math</a:t>
            </a:r>
          </a:p>
          <a:p>
            <a:pPr>
              <a:spcBef>
                <a:spcPts val="0"/>
              </a:spcBef>
            </a:pPr>
            <a:r>
              <a:rPr lang="en-US" sz="2000" b="0" i="0" dirty="0">
                <a:solidFill>
                  <a:srgbClr val="222222"/>
                </a:solidFill>
                <a:effectLst/>
                <a:latin typeface="Calibri" panose="020F0502020204030204" pitchFamily="34" charset="0"/>
              </a:rPr>
              <a:t>Length of the class. Leverage extr</a:t>
            </a:r>
            <a:r>
              <a:rPr lang="en-US" sz="2000" dirty="0">
                <a:solidFill>
                  <a:srgbClr val="222222"/>
                </a:solidFill>
                <a:latin typeface="Calibri" panose="020F0502020204030204" pitchFamily="34" charset="0"/>
              </a:rPr>
              <a:t>a time to include mode depth</a:t>
            </a:r>
            <a:r>
              <a:rPr lang="en-US" sz="2000" b="0" i="0" dirty="0">
                <a:solidFill>
                  <a:srgbClr val="222222"/>
                </a:solidFill>
                <a:effectLst/>
                <a:latin typeface="Calibri" panose="020F0502020204030204" pitchFamily="34" charset="0"/>
              </a:rPr>
              <a:t>.</a:t>
            </a:r>
          </a:p>
        </p:txBody>
      </p:sp>
      <p:sp>
        <p:nvSpPr>
          <p:cNvPr id="3" name="Title 2">
            <a:extLst>
              <a:ext uri="{FF2B5EF4-FFF2-40B4-BE49-F238E27FC236}">
                <a16:creationId xmlns:a16="http://schemas.microsoft.com/office/drawing/2014/main" id="{5CD75A8A-B4A8-4E9F-8898-834B8EAA7F03}"/>
              </a:ext>
            </a:extLst>
          </p:cNvPr>
          <p:cNvSpPr>
            <a:spLocks noGrp="1"/>
          </p:cNvSpPr>
          <p:nvPr>
            <p:ph type="title"/>
          </p:nvPr>
        </p:nvSpPr>
        <p:spPr/>
        <p:txBody>
          <a:bodyPr/>
          <a:lstStyle/>
          <a:p>
            <a:r>
              <a:rPr lang="en-US" dirty="0"/>
              <a:t>Week 3 Survey</a:t>
            </a:r>
          </a:p>
        </p:txBody>
      </p:sp>
    </p:spTree>
    <p:extLst>
      <p:ext uri="{BB962C8B-B14F-4D97-AF65-F5344CB8AC3E}">
        <p14:creationId xmlns:p14="http://schemas.microsoft.com/office/powerpoint/2010/main" val="2153349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BB4B4A-1985-4D01-8B19-630A0A49C202}"/>
              </a:ext>
            </a:extLst>
          </p:cNvPr>
          <p:cNvSpPr>
            <a:spLocks noGrp="1"/>
          </p:cNvSpPr>
          <p:nvPr>
            <p:ph type="title"/>
          </p:nvPr>
        </p:nvSpPr>
        <p:spPr/>
        <p:txBody>
          <a:bodyPr>
            <a:normAutofit/>
          </a:bodyPr>
          <a:lstStyle/>
          <a:p>
            <a:r>
              <a:rPr lang="en-US" altLang="en-US" sz="3200" b="1" dirty="0"/>
              <a:t>Example: Error and Classifier Weight in AdaBoost</a:t>
            </a:r>
            <a:endParaRPr lang="en-US" dirty="0"/>
          </a:p>
        </p:txBody>
      </p:sp>
      <p:pic>
        <p:nvPicPr>
          <p:cNvPr id="5" name="Picture 4">
            <a:extLst>
              <a:ext uri="{FF2B5EF4-FFF2-40B4-BE49-F238E27FC236}">
                <a16:creationId xmlns:a16="http://schemas.microsoft.com/office/drawing/2014/main" id="{D882A4E9-1374-438E-A84D-666778A178A3}"/>
              </a:ext>
            </a:extLst>
          </p:cNvPr>
          <p:cNvPicPr>
            <a:picLocks noChangeAspect="1"/>
          </p:cNvPicPr>
          <p:nvPr/>
        </p:nvPicPr>
        <p:blipFill>
          <a:blip r:embed="rId2"/>
          <a:stretch>
            <a:fillRect/>
          </a:stretch>
        </p:blipFill>
        <p:spPr>
          <a:xfrm>
            <a:off x="6781800" y="2438400"/>
            <a:ext cx="2499360" cy="1150620"/>
          </a:xfrm>
          <a:prstGeom prst="rect">
            <a:avLst/>
          </a:prstGeom>
        </p:spPr>
      </p:pic>
      <p:sp>
        <p:nvSpPr>
          <p:cNvPr id="8" name="Slide Number Placeholder 3">
            <a:extLst>
              <a:ext uri="{FF2B5EF4-FFF2-40B4-BE49-F238E27FC236}">
                <a16:creationId xmlns:a16="http://schemas.microsoft.com/office/drawing/2014/main" id="{82025684-B8BB-445C-82E7-8847E8354B73}"/>
              </a:ext>
            </a:extLst>
          </p:cNvPr>
          <p:cNvSpPr>
            <a:spLocks noGrp="1"/>
          </p:cNvSpPr>
          <p:nvPr/>
        </p:nvSpPr>
        <p:spPr bwMode="auto">
          <a:xfrm>
            <a:off x="7962900" y="6199188"/>
            <a:ext cx="2133600" cy="476250"/>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xmlns:lc="http://schemas.openxmlformats.org/drawingml/2006/lockedCanvas" val="1"/>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fld id="{F6D5CE09-C96B-4B3D-8BCD-3450FE900988}" type="slidenum">
              <a:rPr lang="en-US" altLang="en-US" sz="1400"/>
              <a:pPr eaLnBrk="1" hangingPunct="1"/>
              <a:t>21</a:t>
            </a:fld>
            <a:endParaRPr lang="en-US" altLang="en-US" sz="1400"/>
          </a:p>
        </p:txBody>
      </p:sp>
      <p:sp>
        <p:nvSpPr>
          <p:cNvPr id="9" name="Rectangle 8">
            <a:extLst>
              <a:ext uri="{FF2B5EF4-FFF2-40B4-BE49-F238E27FC236}">
                <a16:creationId xmlns:a16="http://schemas.microsoft.com/office/drawing/2014/main" id="{55F5E017-AE33-41B7-9EF0-85978D0D3ECF}"/>
              </a:ext>
            </a:extLst>
          </p:cNvPr>
          <p:cNvSpPr>
            <a:spLocks noGrp="1" noChangeArrowheads="1"/>
          </p:cNvSpPr>
          <p:nvPr/>
        </p:nvSpPr>
        <p:spPr bwMode="auto">
          <a:xfrm>
            <a:off x="1943100" y="182563"/>
            <a:ext cx="8280400" cy="533400"/>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xmlns:lc="http://schemas.openxmlformats.org/drawingml/2006/lockedCanvas" val="1"/>
            </a:ext>
          </a:extLst>
        </p:spPr>
        <p:txBody>
          <a:bodyPr vert="horz" wrap="square" lIns="91440" tIns="45720" rIns="91440" bIns="45720" numCol="1" anchor="ctr" anchorCtr="0" compatLnSpc="1">
            <a:prstTxWarp prst="textNoShape">
              <a:avLst/>
            </a:prstTxWarp>
            <a:normAutofit fontScale="92500" lnSpcReduction="20000"/>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pPr algn="l" eaLnBrk="1" hangingPunct="1"/>
            <a:endParaRPr lang="en-US" altLang="en-US" sz="3600" b="1" dirty="0"/>
          </a:p>
        </p:txBody>
      </p:sp>
      <p:sp>
        <p:nvSpPr>
          <p:cNvPr id="10" name="Rectangle 9">
            <a:extLst>
              <a:ext uri="{FF2B5EF4-FFF2-40B4-BE49-F238E27FC236}">
                <a16:creationId xmlns:a16="http://schemas.microsoft.com/office/drawing/2014/main" id="{49B5BE13-608E-46B7-BA1C-122183FCE962}"/>
              </a:ext>
            </a:extLst>
          </p:cNvPr>
          <p:cNvSpPr>
            <a:spLocks noGrp="1" noChangeArrowheads="1"/>
          </p:cNvSpPr>
          <p:nvPr/>
        </p:nvSpPr>
        <p:spPr bwMode="auto">
          <a:xfrm>
            <a:off x="898034" y="1676400"/>
            <a:ext cx="4770438" cy="5181600"/>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xmlns:lc="http://schemas.openxmlformats.org/drawingml/2006/lockedCanva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en-US" altLang="en-US" sz="2400" dirty="0"/>
              <a:t>Base classifiers: C</a:t>
            </a:r>
            <a:r>
              <a:rPr lang="en-US" altLang="en-US" sz="2400" baseline="-25000" dirty="0"/>
              <a:t>1</a:t>
            </a:r>
            <a:r>
              <a:rPr lang="en-US" altLang="en-US" sz="2400" dirty="0"/>
              <a:t>, C</a:t>
            </a:r>
            <a:r>
              <a:rPr lang="en-US" altLang="en-US" sz="2400" baseline="-25000" dirty="0"/>
              <a:t>2</a:t>
            </a:r>
            <a:r>
              <a:rPr lang="en-US" altLang="en-US" sz="2400" dirty="0"/>
              <a:t>, …, C</a:t>
            </a:r>
            <a:r>
              <a:rPr lang="en-US" altLang="en-US" sz="2400" baseline="-25000" dirty="0"/>
              <a:t>T</a:t>
            </a:r>
          </a:p>
          <a:p>
            <a:pPr lvl="4" eaLnBrk="1" hangingPunct="1"/>
            <a:endParaRPr lang="en-US" altLang="en-US" sz="1800" dirty="0"/>
          </a:p>
          <a:p>
            <a:pPr eaLnBrk="1" hangingPunct="1"/>
            <a:r>
              <a:rPr lang="en-US" altLang="en-US" sz="2400" dirty="0"/>
              <a:t>Error rate: (</a:t>
            </a:r>
            <a:r>
              <a:rPr lang="en-US" altLang="en-US" sz="2400" i="1" dirty="0" err="1"/>
              <a:t>i</a:t>
            </a:r>
            <a:r>
              <a:rPr lang="en-US" altLang="en-US" sz="2400" dirty="0"/>
              <a:t> = index of classifier, </a:t>
            </a:r>
            <a:r>
              <a:rPr lang="en-US" altLang="en-US" sz="2400" i="1" dirty="0"/>
              <a:t>j</a:t>
            </a:r>
            <a:r>
              <a:rPr lang="en-US" altLang="en-US" sz="2400" dirty="0"/>
              <a:t>=index of instance)</a:t>
            </a:r>
          </a:p>
          <a:p>
            <a:pPr eaLnBrk="1" hangingPunct="1"/>
            <a:endParaRPr lang="en-US" altLang="en-US" sz="2400" dirty="0"/>
          </a:p>
          <a:p>
            <a:pPr eaLnBrk="1" hangingPunct="1"/>
            <a:endParaRPr lang="en-US" altLang="en-US" sz="2400" dirty="0"/>
          </a:p>
          <a:p>
            <a:pPr eaLnBrk="1" hangingPunct="1"/>
            <a:endParaRPr lang="en-US" altLang="en-US" sz="2400" dirty="0"/>
          </a:p>
          <a:p>
            <a:pPr lvl="4" eaLnBrk="1" hangingPunct="1"/>
            <a:endParaRPr lang="en-US" altLang="en-US" sz="1800" dirty="0"/>
          </a:p>
          <a:p>
            <a:pPr eaLnBrk="1" hangingPunct="1"/>
            <a:r>
              <a:rPr lang="en-US" altLang="en-US" sz="2400" dirty="0"/>
              <a:t>Importance of a classifier: </a:t>
            </a:r>
          </a:p>
          <a:p>
            <a:pPr lvl="4" eaLnBrk="1" hangingPunct="1"/>
            <a:endParaRPr lang="en-US" altLang="en-US" sz="1800" dirty="0"/>
          </a:p>
        </p:txBody>
      </p:sp>
      <p:pic>
        <p:nvPicPr>
          <p:cNvPr id="11" name="Picture 10">
            <a:extLst>
              <a:ext uri="{FF2B5EF4-FFF2-40B4-BE49-F238E27FC236}">
                <a16:creationId xmlns:a16="http://schemas.microsoft.com/office/drawing/2014/main" id="{6F4CE0A7-1F96-4A04-98B1-AB78C78DEF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834" y="3352800"/>
            <a:ext cx="3962400"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E0B9F37D-9A2E-4534-88D5-63EA42463C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8634" y="5410200"/>
            <a:ext cx="2492375"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2CD61D6F-7320-489A-A7D3-BE9712660988}"/>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r="6688"/>
          <a:stretch>
            <a:fillRect/>
          </a:stretch>
        </p:blipFill>
        <p:spPr bwMode="auto">
          <a:xfrm>
            <a:off x="5905500" y="2339181"/>
            <a:ext cx="4191000" cy="3641725"/>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xmlns:lc="http://schemas.openxmlformats.org/drawingml/2006/lockedCanvas" val="1"/>
            </a:ext>
          </a:extLst>
        </p:spPr>
      </p:pic>
    </p:spTree>
    <p:extLst>
      <p:ext uri="{BB962C8B-B14F-4D97-AF65-F5344CB8AC3E}">
        <p14:creationId xmlns:p14="http://schemas.microsoft.com/office/powerpoint/2010/main" val="194039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1E131D-A972-4865-A9EB-A964494ACC4A}"/>
              </a:ext>
            </a:extLst>
          </p:cNvPr>
          <p:cNvSpPr>
            <a:spLocks noGrp="1"/>
          </p:cNvSpPr>
          <p:nvPr>
            <p:ph type="body" sz="quarter" idx="11"/>
          </p:nvPr>
        </p:nvSpPr>
        <p:spPr/>
        <p:txBody>
          <a:bodyPr/>
          <a:lstStyle/>
          <a:p>
            <a:pPr>
              <a:buFontTx/>
              <a:buNone/>
            </a:pPr>
            <a:r>
              <a:rPr lang="en-US" altLang="en-US" dirty="0"/>
              <a:t>Sample data set (like Bagging), but probability of data point being chosen weighted (like Boosting)</a:t>
            </a:r>
          </a:p>
          <a:p>
            <a:pPr>
              <a:buFontTx/>
              <a:buNone/>
            </a:pPr>
            <a:r>
              <a:rPr lang="en-US" altLang="en-US" i="1" dirty="0"/>
              <a:t>m</a:t>
            </a:r>
            <a:r>
              <a:rPr lang="en-US" altLang="en-US" i="1" baseline="-25000" dirty="0"/>
              <a:t>i</a:t>
            </a:r>
            <a:r>
              <a:rPr lang="en-US" altLang="en-US" dirty="0"/>
              <a:t> = #number of mistakes made on point </a:t>
            </a:r>
            <a:r>
              <a:rPr lang="en-US" altLang="en-US" i="1" dirty="0" err="1"/>
              <a:t>i</a:t>
            </a:r>
            <a:r>
              <a:rPr lang="en-US" altLang="en-US" dirty="0"/>
              <a:t> by previous classifiers</a:t>
            </a:r>
          </a:p>
          <a:p>
            <a:pPr>
              <a:buFontTx/>
              <a:buNone/>
            </a:pPr>
            <a:r>
              <a:rPr lang="en-US" altLang="en-US" dirty="0"/>
              <a:t>probability of selecting point </a:t>
            </a:r>
            <a:r>
              <a:rPr lang="en-US" altLang="en-US" i="1" dirty="0" err="1"/>
              <a:t>i</a:t>
            </a:r>
            <a:r>
              <a:rPr lang="en-US" altLang="en-US" dirty="0"/>
              <a:t> :</a:t>
            </a:r>
          </a:p>
          <a:p>
            <a:pPr>
              <a:buFontTx/>
              <a:buNone/>
            </a:pPr>
            <a:endParaRPr lang="en-US" altLang="en-US" dirty="0"/>
          </a:p>
          <a:p>
            <a:pPr>
              <a:buFontTx/>
              <a:buNone/>
            </a:pPr>
            <a:endParaRPr lang="en-US" altLang="en-US" dirty="0"/>
          </a:p>
          <a:p>
            <a:pPr>
              <a:buFontTx/>
              <a:buNone/>
            </a:pPr>
            <a:endParaRPr lang="en-US" altLang="en-US" dirty="0"/>
          </a:p>
          <a:p>
            <a:pPr>
              <a:buFontTx/>
              <a:buNone/>
            </a:pPr>
            <a:r>
              <a:rPr lang="en-US" altLang="en-US" dirty="0"/>
              <a:t>Value 4 chosen empirically</a:t>
            </a:r>
          </a:p>
          <a:p>
            <a:pPr>
              <a:buFontTx/>
              <a:buNone/>
            </a:pPr>
            <a:r>
              <a:rPr lang="en-US" altLang="en-US" dirty="0"/>
              <a:t>Combine using voting</a:t>
            </a:r>
          </a:p>
          <a:p>
            <a:endParaRPr lang="en-US" dirty="0"/>
          </a:p>
        </p:txBody>
      </p:sp>
      <p:sp>
        <p:nvSpPr>
          <p:cNvPr id="3" name="Title 2">
            <a:extLst>
              <a:ext uri="{FF2B5EF4-FFF2-40B4-BE49-F238E27FC236}">
                <a16:creationId xmlns:a16="http://schemas.microsoft.com/office/drawing/2014/main" id="{19E29FEC-6954-43CC-BE01-032825A5E1C8}"/>
              </a:ext>
            </a:extLst>
          </p:cNvPr>
          <p:cNvSpPr>
            <a:spLocks noGrp="1"/>
          </p:cNvSpPr>
          <p:nvPr>
            <p:ph type="title"/>
          </p:nvPr>
        </p:nvSpPr>
        <p:spPr/>
        <p:txBody>
          <a:bodyPr>
            <a:normAutofit/>
          </a:bodyPr>
          <a:lstStyle/>
          <a:p>
            <a:r>
              <a:rPr lang="en-US" altLang="en-US" dirty="0"/>
              <a:t>Boosting – Arcing </a:t>
            </a:r>
            <a:br>
              <a:rPr lang="en-US" altLang="en-US" dirty="0"/>
            </a:br>
            <a:r>
              <a:rPr lang="en-US" sz="2000" b="0" i="0" dirty="0">
                <a:solidFill>
                  <a:srgbClr val="202122"/>
                </a:solidFill>
                <a:effectLst/>
                <a:latin typeface="Arial" panose="020B0604020202020204" pitchFamily="34" charset="0"/>
              </a:rPr>
              <a:t>Adapt[at]</a:t>
            </a:r>
            <a:r>
              <a:rPr lang="en-US" sz="2000" b="0" i="0" dirty="0" err="1">
                <a:solidFill>
                  <a:srgbClr val="202122"/>
                </a:solidFill>
                <a:effectLst/>
                <a:latin typeface="Arial" panose="020B0604020202020204" pitchFamily="34" charset="0"/>
              </a:rPr>
              <a:t>ive</a:t>
            </a:r>
            <a:r>
              <a:rPr lang="en-US" sz="2000" b="0" i="0" dirty="0">
                <a:solidFill>
                  <a:srgbClr val="202122"/>
                </a:solidFill>
                <a:effectLst/>
                <a:latin typeface="Arial" panose="020B0604020202020204" pitchFamily="34" charset="0"/>
              </a:rPr>
              <a:t> Resampling and Combining</a:t>
            </a:r>
            <a:endParaRPr lang="en-US" dirty="0"/>
          </a:p>
        </p:txBody>
      </p:sp>
      <p:pic>
        <p:nvPicPr>
          <p:cNvPr id="5" name="Picture 4">
            <a:extLst>
              <a:ext uri="{FF2B5EF4-FFF2-40B4-BE49-F238E27FC236}">
                <a16:creationId xmlns:a16="http://schemas.microsoft.com/office/drawing/2014/main" id="{2977B2FC-246A-44B5-B0DA-16FFFA9CC261}"/>
              </a:ext>
            </a:extLst>
          </p:cNvPr>
          <p:cNvPicPr>
            <a:picLocks noChangeAspect="1"/>
          </p:cNvPicPr>
          <p:nvPr/>
        </p:nvPicPr>
        <p:blipFill>
          <a:blip r:embed="rId2"/>
          <a:stretch>
            <a:fillRect/>
          </a:stretch>
        </p:blipFill>
        <p:spPr>
          <a:xfrm>
            <a:off x="4495800" y="3429000"/>
            <a:ext cx="3131820" cy="1280160"/>
          </a:xfrm>
          <a:prstGeom prst="rect">
            <a:avLst/>
          </a:prstGeom>
        </p:spPr>
      </p:pic>
    </p:spTree>
    <p:extLst>
      <p:ext uri="{BB962C8B-B14F-4D97-AF65-F5344CB8AC3E}">
        <p14:creationId xmlns:p14="http://schemas.microsoft.com/office/powerpoint/2010/main" val="2180742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0A4031-E54C-A245-A306-A3B5E2892516}"/>
              </a:ext>
            </a:extLst>
          </p:cNvPr>
          <p:cNvSpPr>
            <a:spLocks noGrp="1"/>
          </p:cNvSpPr>
          <p:nvPr>
            <p:ph type="body" sz="quarter" idx="11"/>
          </p:nvPr>
        </p:nvSpPr>
        <p:spPr>
          <a:xfrm>
            <a:off x="597222" y="1295706"/>
            <a:ext cx="11255521" cy="4713209"/>
          </a:xfrm>
        </p:spPr>
        <p:txBody>
          <a:bodyPr/>
          <a:lstStyle/>
          <a:p>
            <a:r>
              <a:rPr lang="en-US" dirty="0"/>
              <a:t>Suppose there are 25 classifiers where each classifier has an error rate of 0.35.</a:t>
            </a:r>
          </a:p>
          <a:p>
            <a:pPr lvl="1"/>
            <a:r>
              <a:rPr lang="en-US" dirty="0"/>
              <a:t>Assume classifiers are </a:t>
            </a:r>
            <a:r>
              <a:rPr lang="en-US" b="1" dirty="0"/>
              <a:t>independent</a:t>
            </a:r>
            <a:r>
              <a:rPr lang="en-US" dirty="0"/>
              <a:t>: a mistake from one classifier does not depend on the predictions from other classifiers.</a:t>
            </a:r>
          </a:p>
          <a:p>
            <a:pPr lvl="1"/>
            <a:r>
              <a:rPr lang="en-US" dirty="0"/>
              <a:t>In practice they are NOT completely independent.</a:t>
            </a:r>
          </a:p>
          <a:p>
            <a:pPr lvl="1"/>
            <a:endParaRPr lang="en-US" dirty="0"/>
          </a:p>
          <a:p>
            <a:r>
              <a:rPr lang="en-US" i="1" dirty="0"/>
              <a:t>Majority Voting</a:t>
            </a:r>
            <a:r>
              <a:rPr lang="en-US" dirty="0"/>
              <a:t>: The ensemble makes a wrong prediction if the majority of the classifiers predict the wrong prediction.</a:t>
            </a:r>
          </a:p>
          <a:p>
            <a:endParaRPr lang="en-US" dirty="0"/>
          </a:p>
          <a:p>
            <a:r>
              <a:rPr lang="en-US" dirty="0"/>
              <a:t>What is the probability that the ensemble makes a wrong prediction? (hint: 13 or more classifiers make wrong predictions).</a:t>
            </a:r>
          </a:p>
        </p:txBody>
      </p:sp>
      <p:sp>
        <p:nvSpPr>
          <p:cNvPr id="3" name="Title 2">
            <a:extLst>
              <a:ext uri="{FF2B5EF4-FFF2-40B4-BE49-F238E27FC236}">
                <a16:creationId xmlns:a16="http://schemas.microsoft.com/office/drawing/2014/main" id="{6C1E55A7-3D74-CB4C-9B7D-F8EA48DDD2D0}"/>
              </a:ext>
            </a:extLst>
          </p:cNvPr>
          <p:cNvSpPr>
            <a:spLocks noGrp="1"/>
          </p:cNvSpPr>
          <p:nvPr>
            <p:ph type="title"/>
          </p:nvPr>
        </p:nvSpPr>
        <p:spPr/>
        <p:txBody>
          <a:bodyPr/>
          <a:lstStyle/>
          <a:p>
            <a:r>
              <a:rPr lang="en-US" dirty="0"/>
              <a:t>Why do ensembles work?</a:t>
            </a:r>
          </a:p>
        </p:txBody>
      </p:sp>
    </p:spTree>
    <p:extLst>
      <p:ext uri="{BB962C8B-B14F-4D97-AF65-F5344CB8AC3E}">
        <p14:creationId xmlns:p14="http://schemas.microsoft.com/office/powerpoint/2010/main" val="122036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76A27D-93A7-4705-A0FC-FC6FA8C2CAD4}"/>
              </a:ext>
            </a:extLst>
          </p:cNvPr>
          <p:cNvSpPr>
            <a:spLocks noGrp="1"/>
          </p:cNvSpPr>
          <p:nvPr>
            <p:ph type="body" sz="quarter" idx="11"/>
          </p:nvPr>
        </p:nvSpPr>
        <p:spPr/>
        <p:txBody>
          <a:bodyPr/>
          <a:lstStyle/>
          <a:p>
            <a:pPr eaLnBrk="1" hangingPunct="1"/>
            <a:r>
              <a:rPr lang="en-US" altLang="en-US" dirty="0"/>
              <a:t>Suppose there are 25 base classifiers</a:t>
            </a:r>
          </a:p>
          <a:p>
            <a:pPr lvl="1" eaLnBrk="1" hangingPunct="1"/>
            <a:r>
              <a:rPr lang="en-US" altLang="en-US" dirty="0"/>
              <a:t>Each classifier has error rate, </a:t>
            </a:r>
            <a:r>
              <a:rPr lang="en-US" altLang="en-US" dirty="0">
                <a:sym typeface="Symbol" panose="05050102010706020507" pitchFamily="18" charset="2"/>
              </a:rPr>
              <a:t></a:t>
            </a:r>
            <a:r>
              <a:rPr lang="en-US" altLang="en-US" dirty="0"/>
              <a:t> = 0.35</a:t>
            </a:r>
          </a:p>
          <a:p>
            <a:pPr lvl="1" eaLnBrk="1" hangingPunct="1"/>
            <a:r>
              <a:rPr lang="en-US" altLang="en-US" dirty="0"/>
              <a:t>Assume classifiers are independent</a:t>
            </a:r>
          </a:p>
          <a:p>
            <a:pPr lvl="1" eaLnBrk="1" hangingPunct="1"/>
            <a:r>
              <a:rPr lang="en-US" altLang="en-US" dirty="0"/>
              <a:t>Probability that the ensemble classifier makes a wrong prediction:</a:t>
            </a:r>
          </a:p>
          <a:p>
            <a:endParaRPr lang="en-US" dirty="0"/>
          </a:p>
        </p:txBody>
      </p:sp>
      <p:sp>
        <p:nvSpPr>
          <p:cNvPr id="3" name="Title 2">
            <a:extLst>
              <a:ext uri="{FF2B5EF4-FFF2-40B4-BE49-F238E27FC236}">
                <a16:creationId xmlns:a16="http://schemas.microsoft.com/office/drawing/2014/main" id="{D2893501-24DD-438B-8277-F99F535D7ED1}"/>
              </a:ext>
            </a:extLst>
          </p:cNvPr>
          <p:cNvSpPr>
            <a:spLocks noGrp="1"/>
          </p:cNvSpPr>
          <p:nvPr>
            <p:ph type="title"/>
          </p:nvPr>
        </p:nvSpPr>
        <p:spPr/>
        <p:txBody>
          <a:bodyPr/>
          <a:lstStyle/>
          <a:p>
            <a:r>
              <a:rPr lang="en-US" dirty="0"/>
              <a:t>Why do ensembles work?</a:t>
            </a:r>
          </a:p>
        </p:txBody>
      </p:sp>
      <p:pic>
        <p:nvPicPr>
          <p:cNvPr id="5" name="Picture 4">
            <a:extLst>
              <a:ext uri="{FF2B5EF4-FFF2-40B4-BE49-F238E27FC236}">
                <a16:creationId xmlns:a16="http://schemas.microsoft.com/office/drawing/2014/main" id="{5AAAFF54-5B41-4EE0-997F-74D1198F89D9}"/>
              </a:ext>
            </a:extLst>
          </p:cNvPr>
          <p:cNvPicPr>
            <a:picLocks noChangeAspect="1"/>
          </p:cNvPicPr>
          <p:nvPr/>
        </p:nvPicPr>
        <p:blipFill>
          <a:blip r:embed="rId2"/>
          <a:stretch>
            <a:fillRect/>
          </a:stretch>
        </p:blipFill>
        <p:spPr>
          <a:xfrm>
            <a:off x="4263390" y="3657600"/>
            <a:ext cx="3665220" cy="1036320"/>
          </a:xfrm>
          <a:prstGeom prst="rect">
            <a:avLst/>
          </a:prstGeom>
        </p:spPr>
      </p:pic>
    </p:spTree>
    <p:extLst>
      <p:ext uri="{BB962C8B-B14F-4D97-AF65-F5344CB8AC3E}">
        <p14:creationId xmlns:p14="http://schemas.microsoft.com/office/powerpoint/2010/main" val="2152637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1CDF5B-084B-43A7-8710-B33758918A00}"/>
              </a:ext>
            </a:extLst>
          </p:cNvPr>
          <p:cNvSpPr>
            <a:spLocks noGrp="1"/>
          </p:cNvSpPr>
          <p:nvPr>
            <p:ph type="body" sz="quarter" idx="11"/>
          </p:nvPr>
        </p:nvSpPr>
        <p:spPr/>
        <p:txBody>
          <a:bodyPr/>
          <a:lstStyle/>
          <a:p>
            <a:r>
              <a:rPr lang="en-US" altLang="en-US" u="sng" dirty="0"/>
              <a:t>Majority vote</a:t>
            </a:r>
          </a:p>
          <a:p>
            <a:r>
              <a:rPr lang="en-US" altLang="en-US" dirty="0"/>
              <a:t>Suppose we have 5 completely independent classifiers…</a:t>
            </a:r>
          </a:p>
          <a:p>
            <a:pPr lvl="1"/>
            <a:r>
              <a:rPr lang="en-US" altLang="en-US" dirty="0"/>
              <a:t>If accuracy is 70% for each</a:t>
            </a:r>
          </a:p>
          <a:p>
            <a:pPr lvl="2"/>
            <a:r>
              <a:rPr lang="en-US" altLang="en-US" dirty="0"/>
              <a:t>(.7</a:t>
            </a:r>
            <a:r>
              <a:rPr lang="en-US" altLang="en-US" baseline="30000" dirty="0"/>
              <a:t>5</a:t>
            </a:r>
            <a:r>
              <a:rPr lang="en-US" altLang="en-US" dirty="0"/>
              <a:t>)+5(.7</a:t>
            </a:r>
            <a:r>
              <a:rPr lang="en-US" altLang="en-US" baseline="30000" dirty="0"/>
              <a:t>4</a:t>
            </a:r>
            <a:r>
              <a:rPr lang="en-US" altLang="en-US" dirty="0"/>
              <a:t>)(.3)+ 10 (.7</a:t>
            </a:r>
            <a:r>
              <a:rPr lang="en-US" altLang="en-US" baseline="30000" dirty="0"/>
              <a:t>3</a:t>
            </a:r>
            <a:r>
              <a:rPr lang="en-US" altLang="en-US" dirty="0"/>
              <a:t>)(.3</a:t>
            </a:r>
            <a:r>
              <a:rPr lang="en-US" altLang="en-US" baseline="30000" dirty="0"/>
              <a:t>2</a:t>
            </a:r>
            <a:r>
              <a:rPr lang="en-US" altLang="en-US" dirty="0"/>
              <a:t>) </a:t>
            </a:r>
          </a:p>
          <a:p>
            <a:pPr lvl="2"/>
            <a:r>
              <a:rPr lang="en-US" altLang="en-US" b="1" dirty="0"/>
              <a:t>83.7% majority vote accuracy</a:t>
            </a:r>
          </a:p>
          <a:p>
            <a:pPr lvl="1"/>
            <a:r>
              <a:rPr lang="en-US" altLang="en-US" dirty="0"/>
              <a:t>101 such classifiers</a:t>
            </a:r>
          </a:p>
          <a:p>
            <a:pPr lvl="2"/>
            <a:r>
              <a:rPr lang="en-US" altLang="en-US" b="1" dirty="0"/>
              <a:t>99.9% majority vote accuracy</a:t>
            </a:r>
          </a:p>
          <a:p>
            <a:pPr lvl="1"/>
            <a:endParaRPr lang="en-US" altLang="en-US" b="1" dirty="0"/>
          </a:p>
          <a:p>
            <a:endParaRPr lang="en-US" altLang="en-US" dirty="0"/>
          </a:p>
          <a:p>
            <a:endParaRPr lang="en-US" dirty="0"/>
          </a:p>
        </p:txBody>
      </p:sp>
      <p:sp>
        <p:nvSpPr>
          <p:cNvPr id="3" name="Title 2">
            <a:extLst>
              <a:ext uri="{FF2B5EF4-FFF2-40B4-BE49-F238E27FC236}">
                <a16:creationId xmlns:a16="http://schemas.microsoft.com/office/drawing/2014/main" id="{6B120FE0-4FA2-44B3-9647-7ECDF4CD5315}"/>
              </a:ext>
            </a:extLst>
          </p:cNvPr>
          <p:cNvSpPr>
            <a:spLocks noGrp="1"/>
          </p:cNvSpPr>
          <p:nvPr>
            <p:ph type="title"/>
          </p:nvPr>
        </p:nvSpPr>
        <p:spPr/>
        <p:txBody>
          <a:bodyPr/>
          <a:lstStyle/>
          <a:p>
            <a:r>
              <a:rPr lang="en-US" dirty="0"/>
              <a:t>How it works</a:t>
            </a:r>
          </a:p>
        </p:txBody>
      </p:sp>
      <p:sp>
        <p:nvSpPr>
          <p:cNvPr id="4" name="Rectangle 4">
            <a:extLst>
              <a:ext uri="{FF2B5EF4-FFF2-40B4-BE49-F238E27FC236}">
                <a16:creationId xmlns:a16="http://schemas.microsoft.com/office/drawing/2014/main" id="{C0B1CC7B-3CFA-45D3-AAD9-EA1D4761B45D}"/>
              </a:ext>
            </a:extLst>
          </p:cNvPr>
          <p:cNvSpPr>
            <a:spLocks noChangeArrowheads="1"/>
          </p:cNvSpPr>
          <p:nvPr/>
        </p:nvSpPr>
        <p:spPr bwMode="auto">
          <a:xfrm>
            <a:off x="1371600" y="4648200"/>
            <a:ext cx="9117012" cy="6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en-US" altLang="en-US" sz="1600" b="1" dirty="0"/>
              <a:t>Note: Binomial Distribution:</a:t>
            </a:r>
            <a:r>
              <a:rPr lang="en-US" altLang="en-US" sz="1600" dirty="0"/>
              <a:t> The probability of observing </a:t>
            </a:r>
            <a:r>
              <a:rPr lang="en-US" altLang="en-US" sz="1600" i="1" dirty="0"/>
              <a:t>x</a:t>
            </a:r>
            <a:r>
              <a:rPr lang="en-US" altLang="en-US" sz="1600" dirty="0"/>
              <a:t> heads in a sample of </a:t>
            </a:r>
            <a:r>
              <a:rPr lang="en-US" altLang="en-US" sz="1600" i="1" dirty="0"/>
              <a:t>n</a:t>
            </a:r>
            <a:r>
              <a:rPr lang="en-US" altLang="en-US" sz="1600" dirty="0"/>
              <a:t> independent coin tosses,</a:t>
            </a:r>
          </a:p>
          <a:p>
            <a:pPr>
              <a:spcBef>
                <a:spcPct val="20000"/>
              </a:spcBef>
            </a:pPr>
            <a:r>
              <a:rPr lang="en-US" altLang="en-US" sz="1600" dirty="0"/>
              <a:t>where in each toss the probability of heads is </a:t>
            </a:r>
            <a:r>
              <a:rPr lang="en-US" altLang="en-US" sz="1600" i="1" dirty="0"/>
              <a:t>p</a:t>
            </a:r>
            <a:r>
              <a:rPr lang="en-US" altLang="en-US" sz="1600" dirty="0"/>
              <a:t>, is</a:t>
            </a:r>
          </a:p>
        </p:txBody>
      </p:sp>
      <p:pic>
        <p:nvPicPr>
          <p:cNvPr id="5" name="Picture 5">
            <a:extLst>
              <a:ext uri="{FF2B5EF4-FFF2-40B4-BE49-F238E27FC236}">
                <a16:creationId xmlns:a16="http://schemas.microsoft.com/office/drawing/2014/main" id="{E4DF17FA-6D14-4FAB-9AC9-8D37B8A206D3}"/>
              </a:ext>
            </a:extLst>
          </p:cNvPr>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3097212" y="5410200"/>
            <a:ext cx="496887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0588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4714BF-7659-4C4D-9253-36D6589165CD}"/>
              </a:ext>
            </a:extLst>
          </p:cNvPr>
          <p:cNvSpPr>
            <a:spLocks noGrp="1"/>
          </p:cNvSpPr>
          <p:nvPr>
            <p:ph type="body" sz="quarter" idx="11"/>
          </p:nvPr>
        </p:nvSpPr>
        <p:spPr/>
        <p:txBody>
          <a:bodyPr/>
          <a:lstStyle/>
          <a:p>
            <a:pPr>
              <a:lnSpc>
                <a:spcPct val="90000"/>
              </a:lnSpc>
            </a:pPr>
            <a:r>
              <a:rPr lang="en-US" altLang="en-US" dirty="0"/>
              <a:t>“No Free Lunch” Theorem</a:t>
            </a:r>
          </a:p>
          <a:p>
            <a:pPr lvl="1">
              <a:lnSpc>
                <a:spcPct val="90000"/>
              </a:lnSpc>
            </a:pPr>
            <a:r>
              <a:rPr lang="en-US" altLang="en-US" dirty="0"/>
              <a:t>No single algorithm wins all the time!</a:t>
            </a:r>
          </a:p>
          <a:p>
            <a:pPr lvl="1">
              <a:lnSpc>
                <a:spcPct val="90000"/>
              </a:lnSpc>
            </a:pPr>
            <a:endParaRPr lang="en-US" altLang="en-US" dirty="0"/>
          </a:p>
          <a:p>
            <a:pPr>
              <a:lnSpc>
                <a:spcPct val="90000"/>
              </a:lnSpc>
            </a:pPr>
            <a:r>
              <a:rPr lang="en-US" altLang="en-US" dirty="0"/>
              <a:t>When combing multiple </a:t>
            </a:r>
            <a:r>
              <a:rPr lang="en-US" altLang="en-US" dirty="0">
                <a:solidFill>
                  <a:srgbClr val="FF0000"/>
                </a:solidFill>
              </a:rPr>
              <a:t>independent</a:t>
            </a:r>
            <a:r>
              <a:rPr lang="en-US" altLang="en-US" dirty="0"/>
              <a:t> and </a:t>
            </a:r>
            <a:r>
              <a:rPr lang="en-US" altLang="en-US" dirty="0">
                <a:solidFill>
                  <a:srgbClr val="FF0000"/>
                </a:solidFill>
              </a:rPr>
              <a:t>diverse decisions</a:t>
            </a:r>
            <a:r>
              <a:rPr lang="en-US" altLang="en-US" dirty="0"/>
              <a:t> each of which is </a:t>
            </a:r>
            <a:r>
              <a:rPr lang="en-US" altLang="en-US" dirty="0">
                <a:solidFill>
                  <a:srgbClr val="FF0000"/>
                </a:solidFill>
              </a:rPr>
              <a:t>at least more accurate than random guessing</a:t>
            </a:r>
            <a:r>
              <a:rPr lang="en-US" altLang="en-US" dirty="0"/>
              <a:t>, random errors cancel each other out, </a:t>
            </a:r>
            <a:r>
              <a:rPr lang="en-US" altLang="en-US" dirty="0">
                <a:solidFill>
                  <a:srgbClr val="FF0000"/>
                </a:solidFill>
              </a:rPr>
              <a:t>correct decisions are reinforced</a:t>
            </a:r>
            <a:r>
              <a:rPr lang="en-US" altLang="en-US" dirty="0"/>
              <a:t>.</a:t>
            </a:r>
          </a:p>
          <a:p>
            <a:pPr>
              <a:lnSpc>
                <a:spcPct val="90000"/>
              </a:lnSpc>
            </a:pPr>
            <a:endParaRPr lang="en-US" altLang="en-US" dirty="0"/>
          </a:p>
        </p:txBody>
      </p:sp>
      <p:sp>
        <p:nvSpPr>
          <p:cNvPr id="3" name="Title 2">
            <a:extLst>
              <a:ext uri="{FF2B5EF4-FFF2-40B4-BE49-F238E27FC236}">
                <a16:creationId xmlns:a16="http://schemas.microsoft.com/office/drawing/2014/main" id="{61F3B142-838F-4871-9A51-8B6C84890484}"/>
              </a:ext>
            </a:extLst>
          </p:cNvPr>
          <p:cNvSpPr>
            <a:spLocks noGrp="1"/>
          </p:cNvSpPr>
          <p:nvPr>
            <p:ph type="title"/>
          </p:nvPr>
        </p:nvSpPr>
        <p:spPr/>
        <p:txBody>
          <a:bodyPr/>
          <a:lstStyle/>
          <a:p>
            <a:r>
              <a:rPr lang="en-US" altLang="en-US" dirty="0"/>
              <a:t>Value of Ensembles</a:t>
            </a:r>
            <a:endParaRPr lang="en-US" dirty="0"/>
          </a:p>
        </p:txBody>
      </p:sp>
    </p:spTree>
    <p:extLst>
      <p:ext uri="{BB962C8B-B14F-4D97-AF65-F5344CB8AC3E}">
        <p14:creationId xmlns:p14="http://schemas.microsoft.com/office/powerpoint/2010/main" val="1519960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450661-88A8-48FC-90A3-6B699FB039B9}"/>
              </a:ext>
            </a:extLst>
          </p:cNvPr>
          <p:cNvSpPr>
            <a:spLocks noGrp="1"/>
          </p:cNvSpPr>
          <p:nvPr>
            <p:ph type="title"/>
          </p:nvPr>
        </p:nvSpPr>
        <p:spPr/>
        <p:txBody>
          <a:bodyPr/>
          <a:lstStyle/>
          <a:p>
            <a:r>
              <a:rPr lang="en-US" dirty="0"/>
              <a:t>Example: Weather Forecast</a:t>
            </a:r>
          </a:p>
        </p:txBody>
      </p:sp>
      <p:pic>
        <p:nvPicPr>
          <p:cNvPr id="77" name="Picture 76">
            <a:extLst>
              <a:ext uri="{FF2B5EF4-FFF2-40B4-BE49-F238E27FC236}">
                <a16:creationId xmlns:a16="http://schemas.microsoft.com/office/drawing/2014/main" id="{23B9BB42-9A2F-4581-8364-9B8BA5D39F2E}"/>
              </a:ext>
            </a:extLst>
          </p:cNvPr>
          <p:cNvPicPr>
            <a:picLocks noChangeAspect="1"/>
          </p:cNvPicPr>
          <p:nvPr/>
        </p:nvPicPr>
        <p:blipFill>
          <a:blip r:embed="rId2"/>
          <a:stretch>
            <a:fillRect/>
          </a:stretch>
        </p:blipFill>
        <p:spPr>
          <a:xfrm>
            <a:off x="1905000" y="1676400"/>
            <a:ext cx="8504657" cy="4676037"/>
          </a:xfrm>
          <a:prstGeom prst="rect">
            <a:avLst/>
          </a:prstGeom>
        </p:spPr>
      </p:pic>
    </p:spTree>
    <p:extLst>
      <p:ext uri="{BB962C8B-B14F-4D97-AF65-F5344CB8AC3E}">
        <p14:creationId xmlns:p14="http://schemas.microsoft.com/office/powerpoint/2010/main" val="3173485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D31E93-82C0-46AD-9636-3022A4B7FBB8}"/>
              </a:ext>
            </a:extLst>
          </p:cNvPr>
          <p:cNvSpPr>
            <a:spLocks noGrp="1"/>
          </p:cNvSpPr>
          <p:nvPr>
            <p:ph type="body" sz="quarter" idx="11"/>
          </p:nvPr>
        </p:nvSpPr>
        <p:spPr/>
        <p:txBody>
          <a:bodyPr/>
          <a:lstStyle/>
          <a:p>
            <a:r>
              <a:rPr lang="en-US" altLang="en-US" dirty="0"/>
              <a:t>Voting</a:t>
            </a:r>
          </a:p>
          <a:p>
            <a:r>
              <a:rPr lang="en-US" altLang="en-US" dirty="0"/>
              <a:t>Averaging (if predictions not 0,1)</a:t>
            </a:r>
          </a:p>
          <a:p>
            <a:r>
              <a:rPr lang="en-US" altLang="en-US" dirty="0"/>
              <a:t>Weighted Averaging</a:t>
            </a:r>
          </a:p>
          <a:p>
            <a:pPr lvl="1"/>
            <a:r>
              <a:rPr lang="en-US" altLang="en-US" sz="2800" dirty="0"/>
              <a:t>base weights on confidence in component</a:t>
            </a:r>
            <a:endParaRPr lang="en-US" altLang="en-US" dirty="0"/>
          </a:p>
          <a:p>
            <a:r>
              <a:rPr lang="en-US" altLang="en-US" dirty="0"/>
              <a:t>Learning combiner</a:t>
            </a:r>
          </a:p>
          <a:p>
            <a:pPr lvl="1"/>
            <a:r>
              <a:rPr lang="en-US" altLang="en-US" sz="2800" dirty="0"/>
              <a:t>Stacking, Wolpert</a:t>
            </a:r>
          </a:p>
          <a:p>
            <a:pPr lvl="2"/>
            <a:r>
              <a:rPr lang="en-US" altLang="en-US" sz="2400" dirty="0"/>
              <a:t>general combiner</a:t>
            </a:r>
          </a:p>
          <a:p>
            <a:pPr lvl="1"/>
            <a:r>
              <a:rPr lang="en-US" altLang="en-US" sz="2800" dirty="0" err="1"/>
              <a:t>RegionBoosting</a:t>
            </a:r>
            <a:r>
              <a:rPr lang="en-US" altLang="en-US" sz="2800" dirty="0"/>
              <a:t>, Maclin</a:t>
            </a:r>
          </a:p>
          <a:p>
            <a:pPr lvl="2"/>
            <a:r>
              <a:rPr lang="en-US" altLang="en-US" sz="2400" dirty="0"/>
              <a:t>piecewise combiner</a:t>
            </a:r>
            <a:endParaRPr lang="en-US" altLang="en-US" dirty="0"/>
          </a:p>
          <a:p>
            <a:endParaRPr lang="en-US" dirty="0"/>
          </a:p>
        </p:txBody>
      </p:sp>
      <p:sp>
        <p:nvSpPr>
          <p:cNvPr id="3" name="Title 2">
            <a:extLst>
              <a:ext uri="{FF2B5EF4-FFF2-40B4-BE49-F238E27FC236}">
                <a16:creationId xmlns:a16="http://schemas.microsoft.com/office/drawing/2014/main" id="{49D8781B-51B3-4F6F-9C52-D002F8B12C97}"/>
              </a:ext>
            </a:extLst>
          </p:cNvPr>
          <p:cNvSpPr>
            <a:spLocks noGrp="1"/>
          </p:cNvSpPr>
          <p:nvPr>
            <p:ph type="title"/>
          </p:nvPr>
        </p:nvSpPr>
        <p:spPr/>
        <p:txBody>
          <a:bodyPr/>
          <a:lstStyle/>
          <a:p>
            <a:r>
              <a:rPr lang="en-US" altLang="en-US" dirty="0"/>
              <a:t>Ensemble Mechanisms - Combiners</a:t>
            </a:r>
            <a:endParaRPr lang="en-US" dirty="0"/>
          </a:p>
        </p:txBody>
      </p:sp>
    </p:spTree>
    <p:extLst>
      <p:ext uri="{BB962C8B-B14F-4D97-AF65-F5344CB8AC3E}">
        <p14:creationId xmlns:p14="http://schemas.microsoft.com/office/powerpoint/2010/main" val="3460869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A76A57-1E5A-7345-9A9D-E83FB1CED9FD}"/>
              </a:ext>
            </a:extLst>
          </p:cNvPr>
          <p:cNvSpPr>
            <a:spLocks noGrp="1"/>
          </p:cNvSpPr>
          <p:nvPr>
            <p:ph type="title"/>
          </p:nvPr>
        </p:nvSpPr>
        <p:spPr/>
        <p:txBody>
          <a:bodyPr/>
          <a:lstStyle/>
          <a:p>
            <a:r>
              <a:rPr lang="en-US" dirty="0"/>
              <a:t>Ensemble Learning in Netflix Prize</a:t>
            </a:r>
          </a:p>
        </p:txBody>
      </p:sp>
      <p:pic>
        <p:nvPicPr>
          <p:cNvPr id="5" name="Picture 4">
            <a:extLst>
              <a:ext uri="{FF2B5EF4-FFF2-40B4-BE49-F238E27FC236}">
                <a16:creationId xmlns:a16="http://schemas.microsoft.com/office/drawing/2014/main" id="{BEA5B66B-55AD-E543-8B84-37957B416D53}"/>
              </a:ext>
            </a:extLst>
          </p:cNvPr>
          <p:cNvPicPr>
            <a:picLocks noChangeAspect="1"/>
          </p:cNvPicPr>
          <p:nvPr/>
        </p:nvPicPr>
        <p:blipFill>
          <a:blip r:embed="rId2"/>
          <a:stretch>
            <a:fillRect/>
          </a:stretch>
        </p:blipFill>
        <p:spPr>
          <a:xfrm>
            <a:off x="1712728" y="1091232"/>
            <a:ext cx="8298088" cy="4973563"/>
          </a:xfrm>
          <a:prstGeom prst="rect">
            <a:avLst/>
          </a:prstGeom>
        </p:spPr>
      </p:pic>
      <p:sp>
        <p:nvSpPr>
          <p:cNvPr id="6" name="Rectangle 5">
            <a:extLst>
              <a:ext uri="{FF2B5EF4-FFF2-40B4-BE49-F238E27FC236}">
                <a16:creationId xmlns:a16="http://schemas.microsoft.com/office/drawing/2014/main" id="{88E049DD-3F7D-0843-9E81-B3C006512E1C}"/>
              </a:ext>
            </a:extLst>
          </p:cNvPr>
          <p:cNvSpPr/>
          <p:nvPr/>
        </p:nvSpPr>
        <p:spPr>
          <a:xfrm>
            <a:off x="855212" y="5859611"/>
            <a:ext cx="10413513" cy="379656"/>
          </a:xfrm>
          <a:prstGeom prst="rect">
            <a:avLst/>
          </a:prstGeom>
        </p:spPr>
        <p:txBody>
          <a:bodyPr wrap="square">
            <a:spAutoFit/>
          </a:bodyPr>
          <a:lstStyle/>
          <a:p>
            <a:r>
              <a:rPr lang="en-US" sz="1867" b="1" dirty="0">
                <a:solidFill>
                  <a:srgbClr val="000000"/>
                </a:solidFill>
                <a:latin typeface="Exchange SSm 4r"/>
              </a:rPr>
              <a:t>The Ensemble</a:t>
            </a:r>
            <a:r>
              <a:rPr lang="en-US" sz="1867" dirty="0">
                <a:solidFill>
                  <a:srgbClr val="000000"/>
                </a:solidFill>
                <a:latin typeface="Exchange SSm 4r"/>
              </a:rPr>
              <a:t> was an ensemble solution of teams which had been competing individually for the prize.</a:t>
            </a:r>
            <a:endParaRPr lang="en-US" sz="1867" dirty="0"/>
          </a:p>
        </p:txBody>
      </p:sp>
    </p:spTree>
    <p:extLst>
      <p:ext uri="{BB962C8B-B14F-4D97-AF65-F5344CB8AC3E}">
        <p14:creationId xmlns:p14="http://schemas.microsoft.com/office/powerpoint/2010/main" val="2945203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C88B34-4F52-4722-8791-20B9DAC1C68D}"/>
              </a:ext>
            </a:extLst>
          </p:cNvPr>
          <p:cNvSpPr>
            <a:spLocks noGrp="1"/>
          </p:cNvSpPr>
          <p:nvPr>
            <p:ph type="body" sz="quarter" idx="11"/>
          </p:nvPr>
        </p:nvSpPr>
        <p:spPr/>
        <p:txBody>
          <a:bodyPr/>
          <a:lstStyle/>
          <a:p>
            <a:pPr marL="0" indent="0" algn="l">
              <a:buNone/>
            </a:pPr>
            <a:r>
              <a:rPr lang="en-US" b="1" i="0" dirty="0">
                <a:solidFill>
                  <a:srgbClr val="333333"/>
                </a:solidFill>
                <a:effectLst/>
                <a:latin typeface="roboto"/>
              </a:rPr>
              <a:t>Which of the following algorithm is not an example of an ensemble method?</a:t>
            </a:r>
            <a:endParaRPr lang="en-US" b="0" i="0" dirty="0">
              <a:solidFill>
                <a:srgbClr val="595858"/>
              </a:solidFill>
              <a:effectLst/>
              <a:latin typeface="roboto"/>
            </a:endParaRPr>
          </a:p>
          <a:p>
            <a:pPr marL="0" indent="0" algn="l">
              <a:buNone/>
            </a:pPr>
            <a:r>
              <a:rPr lang="en-US" b="0" i="0" dirty="0">
                <a:solidFill>
                  <a:srgbClr val="595858"/>
                </a:solidFill>
                <a:effectLst/>
                <a:latin typeface="roboto"/>
              </a:rPr>
              <a:t>A. Extra Tree Regressor</a:t>
            </a:r>
            <a:br>
              <a:rPr lang="en-US" b="0" i="0" dirty="0">
                <a:solidFill>
                  <a:srgbClr val="595858"/>
                </a:solidFill>
                <a:effectLst/>
                <a:latin typeface="roboto"/>
              </a:rPr>
            </a:br>
            <a:r>
              <a:rPr lang="en-US" b="0" i="0" dirty="0">
                <a:solidFill>
                  <a:srgbClr val="595858"/>
                </a:solidFill>
                <a:effectLst/>
                <a:latin typeface="roboto"/>
              </a:rPr>
              <a:t>B. Random Forest</a:t>
            </a:r>
            <a:br>
              <a:rPr lang="en-US" b="0" i="0" dirty="0">
                <a:solidFill>
                  <a:srgbClr val="595858"/>
                </a:solidFill>
                <a:effectLst/>
                <a:latin typeface="roboto"/>
              </a:rPr>
            </a:br>
            <a:r>
              <a:rPr lang="en-US" b="0" i="0" dirty="0">
                <a:solidFill>
                  <a:srgbClr val="595858"/>
                </a:solidFill>
                <a:effectLst/>
                <a:latin typeface="roboto"/>
              </a:rPr>
              <a:t>C. Gradient Boosting</a:t>
            </a:r>
            <a:br>
              <a:rPr lang="en-US" b="0" i="0" dirty="0">
                <a:solidFill>
                  <a:srgbClr val="595858"/>
                </a:solidFill>
                <a:effectLst/>
                <a:latin typeface="roboto"/>
              </a:rPr>
            </a:br>
            <a:r>
              <a:rPr lang="en-US" b="0" i="0" dirty="0">
                <a:solidFill>
                  <a:srgbClr val="595858"/>
                </a:solidFill>
                <a:effectLst/>
                <a:latin typeface="roboto"/>
              </a:rPr>
              <a:t>D. Decision Tree</a:t>
            </a:r>
          </a:p>
          <a:p>
            <a:pPr marL="0" indent="0">
              <a:buNone/>
            </a:pPr>
            <a:endParaRPr lang="en-US" dirty="0"/>
          </a:p>
        </p:txBody>
      </p:sp>
      <p:sp>
        <p:nvSpPr>
          <p:cNvPr id="3" name="Title 2">
            <a:extLst>
              <a:ext uri="{FF2B5EF4-FFF2-40B4-BE49-F238E27FC236}">
                <a16:creationId xmlns:a16="http://schemas.microsoft.com/office/drawing/2014/main" id="{4A497590-627F-4708-9810-848968670BF1}"/>
              </a:ext>
            </a:extLst>
          </p:cNvPr>
          <p:cNvSpPr>
            <a:spLocks noGrp="1"/>
          </p:cNvSpPr>
          <p:nvPr>
            <p:ph type="title"/>
          </p:nvPr>
        </p:nvSpPr>
        <p:spPr/>
        <p:txBody>
          <a:bodyPr/>
          <a:lstStyle/>
          <a:p>
            <a:r>
              <a:rPr lang="en-US" dirty="0"/>
              <a:t>Quiz</a:t>
            </a:r>
          </a:p>
        </p:txBody>
      </p:sp>
      <p:cxnSp>
        <p:nvCxnSpPr>
          <p:cNvPr id="6" name="Straight Arrow Connector 5">
            <a:extLst>
              <a:ext uri="{FF2B5EF4-FFF2-40B4-BE49-F238E27FC236}">
                <a16:creationId xmlns:a16="http://schemas.microsoft.com/office/drawing/2014/main" id="{06FBE3CB-3BE8-4B35-A9EE-4A60E6E84128}"/>
              </a:ext>
            </a:extLst>
          </p:cNvPr>
          <p:cNvCxnSpPr/>
          <p:nvPr/>
        </p:nvCxnSpPr>
        <p:spPr>
          <a:xfrm flipH="1">
            <a:off x="3581400" y="3886200"/>
            <a:ext cx="1295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494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906" rIns="0" bIns="0" rtlCol="0" anchor="b">
            <a:spAutoFit/>
          </a:bodyPr>
          <a:lstStyle/>
          <a:p>
            <a:pPr marL="9525">
              <a:spcBef>
                <a:spcPts val="94"/>
              </a:spcBef>
            </a:pPr>
            <a:r>
              <a:rPr lang="en-US" spc="-56" dirty="0"/>
              <a:t>Today's</a:t>
            </a:r>
            <a:r>
              <a:rPr lang="en-US" spc="-53" dirty="0"/>
              <a:t> </a:t>
            </a:r>
            <a:r>
              <a:rPr lang="en-US" spc="-38" dirty="0"/>
              <a:t>Agenda</a:t>
            </a:r>
          </a:p>
        </p:txBody>
      </p:sp>
      <p:sp>
        <p:nvSpPr>
          <p:cNvPr id="14" name="Text Placeholder 13"/>
          <p:cNvSpPr>
            <a:spLocks noGrp="1"/>
          </p:cNvSpPr>
          <p:nvPr>
            <p:ph type="body" sz="quarter" idx="11"/>
          </p:nvPr>
        </p:nvSpPr>
        <p:spPr/>
        <p:txBody>
          <a:bodyPr/>
          <a:lstStyle/>
          <a:p>
            <a:pPr algn="l">
              <a:buFont typeface="Arial" panose="020B0604020202020204" pitchFamily="34" charset="0"/>
              <a:buChar char="•"/>
            </a:pPr>
            <a:r>
              <a:rPr lang="en-US" b="0" i="0" dirty="0">
                <a:solidFill>
                  <a:srgbClr val="262626"/>
                </a:solidFill>
                <a:effectLst/>
                <a:latin typeface="Lato Extended"/>
              </a:rPr>
              <a:t>Combine classifiers</a:t>
            </a:r>
          </a:p>
          <a:p>
            <a:pPr algn="l">
              <a:buFont typeface="Arial" panose="020B0604020202020204" pitchFamily="34" charset="0"/>
              <a:buChar char="•"/>
            </a:pPr>
            <a:r>
              <a:rPr lang="en-US" b="0" i="0" dirty="0">
                <a:solidFill>
                  <a:srgbClr val="262626"/>
                </a:solidFill>
                <a:effectLst/>
                <a:latin typeface="Lato Extended"/>
              </a:rPr>
              <a:t>Stacking</a:t>
            </a:r>
          </a:p>
          <a:p>
            <a:pPr algn="l">
              <a:buFont typeface="Arial" panose="020B0604020202020204" pitchFamily="34" charset="0"/>
              <a:buChar char="•"/>
            </a:pPr>
            <a:r>
              <a:rPr lang="en-US" b="0" i="0" dirty="0">
                <a:solidFill>
                  <a:srgbClr val="262626"/>
                </a:solidFill>
                <a:effectLst/>
                <a:latin typeface="Lato Extended"/>
              </a:rPr>
              <a:t>Blending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745067-9B88-4F0B-9E72-CBEC701D371C}"/>
              </a:ext>
            </a:extLst>
          </p:cNvPr>
          <p:cNvSpPr>
            <a:spLocks noGrp="1"/>
          </p:cNvSpPr>
          <p:nvPr>
            <p:ph type="body" sz="quarter" idx="11"/>
          </p:nvPr>
        </p:nvSpPr>
        <p:spPr/>
        <p:txBody>
          <a:bodyPr/>
          <a:lstStyle/>
          <a:p>
            <a:pPr marL="0" indent="0" algn="l">
              <a:buNone/>
            </a:pPr>
            <a:r>
              <a:rPr lang="en-US" b="1" i="0" dirty="0">
                <a:solidFill>
                  <a:srgbClr val="333333"/>
                </a:solidFill>
                <a:effectLst/>
                <a:latin typeface="roboto"/>
              </a:rPr>
              <a:t>What is true about an ensembled classifier?</a:t>
            </a:r>
            <a:endParaRPr lang="en-US" b="0" i="0" dirty="0">
              <a:solidFill>
                <a:srgbClr val="595858"/>
              </a:solidFill>
              <a:effectLst/>
              <a:latin typeface="roboto"/>
            </a:endParaRPr>
          </a:p>
          <a:p>
            <a:pPr marL="0" indent="0" algn="just">
              <a:buNone/>
            </a:pPr>
            <a:r>
              <a:rPr lang="en-US" b="1" i="0" dirty="0">
                <a:solidFill>
                  <a:srgbClr val="333333"/>
                </a:solidFill>
                <a:effectLst/>
                <a:latin typeface="roboto"/>
              </a:rPr>
              <a:t>1. </a:t>
            </a:r>
            <a:r>
              <a:rPr lang="en-US" b="1" dirty="0">
                <a:solidFill>
                  <a:srgbClr val="333333"/>
                </a:solidFill>
                <a:latin typeface="roboto"/>
              </a:rPr>
              <a:t>Classifiers that are more “sure” can vote with more conviction</a:t>
            </a:r>
            <a:br>
              <a:rPr lang="en-US" b="1" dirty="0">
                <a:solidFill>
                  <a:srgbClr val="333333"/>
                </a:solidFill>
                <a:latin typeface="roboto"/>
              </a:rPr>
            </a:br>
            <a:r>
              <a:rPr lang="en-US" b="1" dirty="0">
                <a:solidFill>
                  <a:srgbClr val="333333"/>
                </a:solidFill>
                <a:latin typeface="roboto"/>
              </a:rPr>
              <a:t>2.  Classifiers can be more “sure” about a particular part of the space</a:t>
            </a:r>
            <a:br>
              <a:rPr lang="en-US" b="1" dirty="0">
                <a:solidFill>
                  <a:srgbClr val="333333"/>
                </a:solidFill>
                <a:latin typeface="roboto"/>
              </a:rPr>
            </a:br>
            <a:r>
              <a:rPr lang="en-US" b="1" dirty="0">
                <a:solidFill>
                  <a:srgbClr val="333333"/>
                </a:solidFill>
                <a:latin typeface="roboto"/>
              </a:rPr>
              <a:t>3.   Most of the </a:t>
            </a:r>
            <a:r>
              <a:rPr lang="en-US" b="1" i="0" dirty="0">
                <a:solidFill>
                  <a:srgbClr val="333333"/>
                </a:solidFill>
                <a:effectLst/>
                <a:latin typeface="roboto"/>
              </a:rPr>
              <a:t>times, it performs better than a single classifier</a:t>
            </a:r>
            <a:endParaRPr lang="en-US" b="0" i="0" dirty="0">
              <a:solidFill>
                <a:srgbClr val="595858"/>
              </a:solidFill>
              <a:effectLst/>
              <a:latin typeface="roboto"/>
            </a:endParaRPr>
          </a:p>
          <a:p>
            <a:pPr marL="300038" lvl="1" indent="0">
              <a:buNone/>
            </a:pPr>
            <a:r>
              <a:rPr lang="en-US" b="0" i="0" dirty="0">
                <a:solidFill>
                  <a:srgbClr val="595858"/>
                </a:solidFill>
                <a:effectLst/>
                <a:latin typeface="roboto"/>
              </a:rPr>
              <a:t>A. 1 and 2</a:t>
            </a:r>
            <a:br>
              <a:rPr lang="en-US" b="0" i="0" dirty="0">
                <a:solidFill>
                  <a:srgbClr val="595858"/>
                </a:solidFill>
                <a:effectLst/>
                <a:latin typeface="roboto"/>
              </a:rPr>
            </a:br>
            <a:r>
              <a:rPr lang="en-US" b="0" i="0" dirty="0">
                <a:solidFill>
                  <a:srgbClr val="595858"/>
                </a:solidFill>
                <a:effectLst/>
                <a:latin typeface="roboto"/>
              </a:rPr>
              <a:t>B. 1 and 3</a:t>
            </a:r>
            <a:br>
              <a:rPr lang="en-US" b="0" i="0" dirty="0">
                <a:solidFill>
                  <a:srgbClr val="595858"/>
                </a:solidFill>
                <a:effectLst/>
                <a:latin typeface="roboto"/>
              </a:rPr>
            </a:br>
            <a:r>
              <a:rPr lang="en-US" b="0" i="0" dirty="0">
                <a:solidFill>
                  <a:srgbClr val="595858"/>
                </a:solidFill>
                <a:effectLst/>
                <a:latin typeface="roboto"/>
              </a:rPr>
              <a:t>C. 2 and 3</a:t>
            </a:r>
            <a:br>
              <a:rPr lang="en-US" b="0" i="0" dirty="0">
                <a:solidFill>
                  <a:srgbClr val="595858"/>
                </a:solidFill>
                <a:effectLst/>
                <a:latin typeface="roboto"/>
              </a:rPr>
            </a:br>
            <a:r>
              <a:rPr lang="en-US" b="0" i="0" dirty="0">
                <a:solidFill>
                  <a:srgbClr val="595858"/>
                </a:solidFill>
                <a:effectLst/>
                <a:latin typeface="roboto"/>
              </a:rPr>
              <a:t>D. All of the above</a:t>
            </a:r>
          </a:p>
          <a:p>
            <a:endParaRPr lang="en-US" dirty="0"/>
          </a:p>
        </p:txBody>
      </p:sp>
      <p:sp>
        <p:nvSpPr>
          <p:cNvPr id="3" name="Title 2">
            <a:extLst>
              <a:ext uri="{FF2B5EF4-FFF2-40B4-BE49-F238E27FC236}">
                <a16:creationId xmlns:a16="http://schemas.microsoft.com/office/drawing/2014/main" id="{81E2781C-B313-4FA7-A0DA-66AE4170D25A}"/>
              </a:ext>
            </a:extLst>
          </p:cNvPr>
          <p:cNvSpPr>
            <a:spLocks noGrp="1"/>
          </p:cNvSpPr>
          <p:nvPr>
            <p:ph type="title"/>
          </p:nvPr>
        </p:nvSpPr>
        <p:spPr/>
        <p:txBody>
          <a:bodyPr/>
          <a:lstStyle/>
          <a:p>
            <a:r>
              <a:rPr lang="en-US" dirty="0"/>
              <a:t>Quiz</a:t>
            </a:r>
          </a:p>
        </p:txBody>
      </p:sp>
      <p:cxnSp>
        <p:nvCxnSpPr>
          <p:cNvPr id="4" name="Straight Arrow Connector 3">
            <a:extLst>
              <a:ext uri="{FF2B5EF4-FFF2-40B4-BE49-F238E27FC236}">
                <a16:creationId xmlns:a16="http://schemas.microsoft.com/office/drawing/2014/main" id="{805D17CF-DAC9-43D4-8EBF-0CEA1D909ED6}"/>
              </a:ext>
            </a:extLst>
          </p:cNvPr>
          <p:cNvCxnSpPr/>
          <p:nvPr/>
        </p:nvCxnSpPr>
        <p:spPr>
          <a:xfrm flipH="1">
            <a:off x="3657600" y="4343400"/>
            <a:ext cx="1295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643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2F8021-484A-47EE-84DD-8FF2F45AFD3C}"/>
              </a:ext>
            </a:extLst>
          </p:cNvPr>
          <p:cNvSpPr>
            <a:spLocks noGrp="1"/>
          </p:cNvSpPr>
          <p:nvPr>
            <p:ph type="title"/>
          </p:nvPr>
        </p:nvSpPr>
        <p:spPr/>
        <p:txBody>
          <a:bodyPr/>
          <a:lstStyle/>
          <a:p>
            <a:r>
              <a:rPr lang="en-US" dirty="0"/>
              <a:t>Quiz</a:t>
            </a:r>
          </a:p>
        </p:txBody>
      </p:sp>
      <p:sp>
        <p:nvSpPr>
          <p:cNvPr id="5" name="Rectangle 1">
            <a:extLst>
              <a:ext uri="{FF2B5EF4-FFF2-40B4-BE49-F238E27FC236}">
                <a16:creationId xmlns:a16="http://schemas.microsoft.com/office/drawing/2014/main" id="{FE02B599-F934-44A2-9CF3-954DBC4FC707}"/>
              </a:ext>
            </a:extLst>
          </p:cNvPr>
          <p:cNvSpPr>
            <a:spLocks noChangeArrowheads="1"/>
          </p:cNvSpPr>
          <p:nvPr/>
        </p:nvSpPr>
        <p:spPr bwMode="auto">
          <a:xfrm>
            <a:off x="896312" y="2231554"/>
            <a:ext cx="30660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595858"/>
                </a:solidFill>
                <a:effectLst/>
                <a:latin typeface="roboto"/>
              </a:rPr>
              <a:t>Refer below table for models M1, M2 and M3.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925E1E24-EF3E-4326-9408-859FF0A7889A}"/>
              </a:ext>
            </a:extLst>
          </p:cNvPr>
          <p:cNvSpPr txBox="1"/>
          <p:nvPr/>
        </p:nvSpPr>
        <p:spPr>
          <a:xfrm>
            <a:off x="6382939" y="3048000"/>
            <a:ext cx="5424417" cy="2031325"/>
          </a:xfrm>
          <a:prstGeom prst="rect">
            <a:avLst/>
          </a:prstGeom>
          <a:noFill/>
        </p:spPr>
        <p:txBody>
          <a:bodyPr wrap="square">
            <a:spAutoFit/>
          </a:bodyPr>
          <a:lstStyle/>
          <a:p>
            <a:pPr algn="just"/>
            <a:r>
              <a:rPr lang="en-US" b="1" i="0" dirty="0">
                <a:solidFill>
                  <a:srgbClr val="333333"/>
                </a:solidFill>
                <a:effectLst/>
                <a:latin typeface="roboto"/>
              </a:rPr>
              <a:t>If you want to ensemble these models using majority voting. What will be the minimum accuracy you can get?</a:t>
            </a:r>
            <a:endParaRPr lang="en-US" b="0" i="0" dirty="0">
              <a:solidFill>
                <a:srgbClr val="595858"/>
              </a:solidFill>
              <a:effectLst/>
              <a:latin typeface="roboto"/>
            </a:endParaRPr>
          </a:p>
          <a:p>
            <a:pPr algn="l"/>
            <a:r>
              <a:rPr lang="en-US" b="0" i="0" dirty="0">
                <a:solidFill>
                  <a:srgbClr val="595858"/>
                </a:solidFill>
                <a:effectLst/>
                <a:latin typeface="roboto"/>
              </a:rPr>
              <a:t>A. Always greater than 70%</a:t>
            </a:r>
            <a:br>
              <a:rPr lang="en-US" b="0" i="0" dirty="0">
                <a:solidFill>
                  <a:srgbClr val="595858"/>
                </a:solidFill>
                <a:effectLst/>
                <a:latin typeface="roboto"/>
              </a:rPr>
            </a:br>
            <a:r>
              <a:rPr lang="en-US" b="0" i="0" dirty="0">
                <a:solidFill>
                  <a:srgbClr val="595858"/>
                </a:solidFill>
                <a:effectLst/>
                <a:latin typeface="roboto"/>
              </a:rPr>
              <a:t>B. Always greater than and equal to 70%</a:t>
            </a:r>
            <a:br>
              <a:rPr lang="en-US" b="0" i="0" dirty="0">
                <a:solidFill>
                  <a:srgbClr val="595858"/>
                </a:solidFill>
                <a:effectLst/>
                <a:latin typeface="roboto"/>
              </a:rPr>
            </a:br>
            <a:r>
              <a:rPr lang="en-US" b="0" i="0" dirty="0">
                <a:solidFill>
                  <a:srgbClr val="595858"/>
                </a:solidFill>
                <a:effectLst/>
                <a:latin typeface="roboto"/>
              </a:rPr>
              <a:t>C. It can be less than 70%</a:t>
            </a:r>
            <a:br>
              <a:rPr lang="en-US" b="0" i="0" dirty="0">
                <a:solidFill>
                  <a:srgbClr val="595858"/>
                </a:solidFill>
                <a:effectLst/>
                <a:latin typeface="roboto"/>
              </a:rPr>
            </a:br>
            <a:r>
              <a:rPr lang="en-US" b="0" i="0" dirty="0">
                <a:solidFill>
                  <a:srgbClr val="595858"/>
                </a:solidFill>
                <a:effectLst/>
                <a:latin typeface="roboto"/>
              </a:rPr>
              <a:t>D. None of these</a:t>
            </a:r>
          </a:p>
        </p:txBody>
      </p:sp>
      <p:cxnSp>
        <p:nvCxnSpPr>
          <p:cNvPr id="8" name="Straight Arrow Connector 7">
            <a:extLst>
              <a:ext uri="{FF2B5EF4-FFF2-40B4-BE49-F238E27FC236}">
                <a16:creationId xmlns:a16="http://schemas.microsoft.com/office/drawing/2014/main" id="{7D571AF3-4506-4645-ACF3-7FD9F5C46A18}"/>
              </a:ext>
            </a:extLst>
          </p:cNvPr>
          <p:cNvCxnSpPr/>
          <p:nvPr/>
        </p:nvCxnSpPr>
        <p:spPr>
          <a:xfrm flipH="1">
            <a:off x="9829800" y="4648200"/>
            <a:ext cx="1295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aphicFrame>
        <p:nvGraphicFramePr>
          <p:cNvPr id="9" name="Table 8">
            <a:extLst>
              <a:ext uri="{FF2B5EF4-FFF2-40B4-BE49-F238E27FC236}">
                <a16:creationId xmlns:a16="http://schemas.microsoft.com/office/drawing/2014/main" id="{C806455F-BC97-416B-BA13-8966A322304F}"/>
              </a:ext>
            </a:extLst>
          </p:cNvPr>
          <p:cNvGraphicFramePr>
            <a:graphicFrameLocks noGrp="1"/>
          </p:cNvGraphicFramePr>
          <p:nvPr>
            <p:extLst>
              <p:ext uri="{D42A27DB-BD31-4B8C-83A1-F6EECF244321}">
                <p14:modId xmlns:p14="http://schemas.microsoft.com/office/powerpoint/2010/main" val="2716288876"/>
              </p:ext>
            </p:extLst>
          </p:nvPr>
        </p:nvGraphicFramePr>
        <p:xfrm>
          <a:off x="551141" y="2711297"/>
          <a:ext cx="5036819" cy="3101340"/>
        </p:xfrm>
        <a:graphic>
          <a:graphicData uri="http://schemas.openxmlformats.org/drawingml/2006/table">
            <a:tbl>
              <a:tblPr/>
              <a:tblGrid>
                <a:gridCol w="1201459">
                  <a:extLst>
                    <a:ext uri="{9D8B030D-6E8A-4147-A177-3AD203B41FA5}">
                      <a16:colId xmlns:a16="http://schemas.microsoft.com/office/drawing/2014/main" val="700642626"/>
                    </a:ext>
                  </a:extLst>
                </a:gridCol>
                <a:gridCol w="881620">
                  <a:extLst>
                    <a:ext uri="{9D8B030D-6E8A-4147-A177-3AD203B41FA5}">
                      <a16:colId xmlns:a16="http://schemas.microsoft.com/office/drawing/2014/main" val="4199138269"/>
                    </a:ext>
                  </a:extLst>
                </a:gridCol>
                <a:gridCol w="976443">
                  <a:extLst>
                    <a:ext uri="{9D8B030D-6E8A-4147-A177-3AD203B41FA5}">
                      <a16:colId xmlns:a16="http://schemas.microsoft.com/office/drawing/2014/main" val="4182768319"/>
                    </a:ext>
                  </a:extLst>
                </a:gridCol>
                <a:gridCol w="984580">
                  <a:extLst>
                    <a:ext uri="{9D8B030D-6E8A-4147-A177-3AD203B41FA5}">
                      <a16:colId xmlns:a16="http://schemas.microsoft.com/office/drawing/2014/main" val="1099652479"/>
                    </a:ext>
                  </a:extLst>
                </a:gridCol>
                <a:gridCol w="992717">
                  <a:extLst>
                    <a:ext uri="{9D8B030D-6E8A-4147-A177-3AD203B41FA5}">
                      <a16:colId xmlns:a16="http://schemas.microsoft.com/office/drawing/2014/main" val="3001461290"/>
                    </a:ext>
                  </a:extLst>
                </a:gridCol>
              </a:tblGrid>
              <a:tr h="0">
                <a:tc>
                  <a:txBody>
                    <a:bodyPr/>
                    <a:lstStyle/>
                    <a:p>
                      <a:r>
                        <a:rPr lang="en-IN" dirty="0">
                          <a:effectLst/>
                        </a:rPr>
                        <a:t>Actual Output</a:t>
                      </a:r>
                    </a:p>
                  </a:txBody>
                  <a:tcPr marL="76200" marR="76200" marT="38100" marB="38100">
                    <a:lnL>
                      <a:noFill/>
                    </a:lnL>
                    <a:lnR>
                      <a:noFill/>
                    </a:lnR>
                    <a:lnT>
                      <a:noFill/>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M1</a:t>
                      </a:r>
                    </a:p>
                  </a:txBody>
                  <a:tcPr marL="76200" marR="76200" marT="38100" marB="38100">
                    <a:lnL>
                      <a:noFill/>
                    </a:lnL>
                    <a:lnR>
                      <a:noFill/>
                    </a:lnR>
                    <a:lnT>
                      <a:noFill/>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M2</a:t>
                      </a:r>
                    </a:p>
                  </a:txBody>
                  <a:tcPr marL="76200" marR="76200" marT="38100" marB="38100">
                    <a:lnL>
                      <a:noFill/>
                    </a:lnL>
                    <a:lnR>
                      <a:noFill/>
                    </a:lnR>
                    <a:lnT>
                      <a:noFill/>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M3</a:t>
                      </a:r>
                    </a:p>
                  </a:txBody>
                  <a:tcPr marL="76200" marR="76200" marT="38100" marB="38100">
                    <a:lnL>
                      <a:noFill/>
                    </a:lnL>
                    <a:lnR>
                      <a:noFill/>
                    </a:lnR>
                    <a:lnT>
                      <a:noFill/>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Output</a:t>
                      </a:r>
                    </a:p>
                  </a:txBody>
                  <a:tcPr marL="76200" marR="76200" marT="38100" marB="38100">
                    <a:lnL>
                      <a:noFill/>
                    </a:lnL>
                    <a:lnR>
                      <a:noFill/>
                    </a:lnR>
                    <a:lnT>
                      <a:noFill/>
                    </a:lnT>
                    <a:lnB w="7620" cap="flat" cmpd="sng" algn="ctr">
                      <a:solidFill>
                        <a:srgbClr val="E7E7E7"/>
                      </a:solidFill>
                      <a:prstDash val="solid"/>
                      <a:round/>
                      <a:headEnd type="none" w="med" len="med"/>
                      <a:tailEnd type="none" w="med" len="med"/>
                    </a:lnB>
                    <a:solidFill>
                      <a:srgbClr val="FFFFFF"/>
                    </a:solidFill>
                  </a:tcPr>
                </a:tc>
                <a:extLst>
                  <a:ext uri="{0D108BD9-81ED-4DB2-BD59-A6C34878D82A}">
                    <a16:rowId xmlns:a16="http://schemas.microsoft.com/office/drawing/2014/main" val="578416719"/>
                  </a:ext>
                </a:extLst>
              </a:tr>
              <a:tr h="0">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0</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0</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endParaRPr lang="en-IN" dirty="0">
                        <a:effectLst/>
                      </a:endParaRP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extLst>
                  <a:ext uri="{0D108BD9-81ED-4DB2-BD59-A6C34878D82A}">
                    <a16:rowId xmlns:a16="http://schemas.microsoft.com/office/drawing/2014/main" val="2736601442"/>
                  </a:ext>
                </a:extLst>
              </a:tr>
              <a:tr h="0">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endParaRPr lang="en-IN">
                        <a:effectLst/>
                      </a:endParaRP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extLst>
                  <a:ext uri="{0D108BD9-81ED-4DB2-BD59-A6C34878D82A}">
                    <a16:rowId xmlns:a16="http://schemas.microsoft.com/office/drawing/2014/main" val="2886501775"/>
                  </a:ext>
                </a:extLst>
              </a:tr>
              <a:tr h="0">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0</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0</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endParaRPr lang="en-IN">
                        <a:effectLst/>
                      </a:endParaRP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extLst>
                  <a:ext uri="{0D108BD9-81ED-4DB2-BD59-A6C34878D82A}">
                    <a16:rowId xmlns:a16="http://schemas.microsoft.com/office/drawing/2014/main" val="834641370"/>
                  </a:ext>
                </a:extLst>
              </a:tr>
              <a:tr h="0">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0</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0</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endParaRPr lang="en-IN">
                        <a:effectLst/>
                      </a:endParaRP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extLst>
                  <a:ext uri="{0D108BD9-81ED-4DB2-BD59-A6C34878D82A}">
                    <a16:rowId xmlns:a16="http://schemas.microsoft.com/office/drawing/2014/main" val="1540500612"/>
                  </a:ext>
                </a:extLst>
              </a:tr>
              <a:tr h="0">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0</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endParaRPr lang="en-IN">
                        <a:effectLst/>
                      </a:endParaRP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extLst>
                  <a:ext uri="{0D108BD9-81ED-4DB2-BD59-A6C34878D82A}">
                    <a16:rowId xmlns:a16="http://schemas.microsoft.com/office/drawing/2014/main" val="926316622"/>
                  </a:ext>
                </a:extLst>
              </a:tr>
              <a:tr h="0">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0</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0</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endParaRPr lang="en-IN">
                        <a:effectLst/>
                      </a:endParaRP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extLst>
                  <a:ext uri="{0D108BD9-81ED-4DB2-BD59-A6C34878D82A}">
                    <a16:rowId xmlns:a16="http://schemas.microsoft.com/office/drawing/2014/main" val="3381747891"/>
                  </a:ext>
                </a:extLst>
              </a:tr>
              <a:tr h="0">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endParaRPr lang="en-IN">
                        <a:effectLst/>
                      </a:endParaRP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extLst>
                  <a:ext uri="{0D108BD9-81ED-4DB2-BD59-A6C34878D82A}">
                    <a16:rowId xmlns:a16="http://schemas.microsoft.com/office/drawing/2014/main" val="2416924089"/>
                  </a:ext>
                </a:extLst>
              </a:tr>
              <a:tr h="0">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endParaRPr lang="en-IN">
                        <a:effectLst/>
                      </a:endParaRP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extLst>
                  <a:ext uri="{0D108BD9-81ED-4DB2-BD59-A6C34878D82A}">
                    <a16:rowId xmlns:a16="http://schemas.microsoft.com/office/drawing/2014/main" val="478457664"/>
                  </a:ext>
                </a:extLst>
              </a:tr>
              <a:tr h="0">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endParaRPr lang="en-IN">
                        <a:effectLst/>
                      </a:endParaRPr>
                    </a:p>
                  </a:txBody>
                  <a:tcPr marL="76200" marR="76200" marT="38100" marB="38100">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extLst>
                  <a:ext uri="{0D108BD9-81ED-4DB2-BD59-A6C34878D82A}">
                    <a16:rowId xmlns:a16="http://schemas.microsoft.com/office/drawing/2014/main" val="4035649961"/>
                  </a:ext>
                </a:extLst>
              </a:tr>
              <a:tr h="0">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a:noFill/>
                    </a:lnB>
                    <a:solidFill>
                      <a:srgbClr val="FFFFFF"/>
                    </a:solidFill>
                  </a:tcPr>
                </a:tc>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a:noFill/>
                    </a:lnB>
                    <a:solidFill>
                      <a:srgbClr val="FFFFFF"/>
                    </a:solidFill>
                  </a:tcPr>
                </a:tc>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a:noFill/>
                    </a:lnB>
                    <a:solidFill>
                      <a:srgbClr val="FFFFFF"/>
                    </a:solidFill>
                  </a:tcPr>
                </a:tc>
                <a:tc>
                  <a:txBody>
                    <a:bodyPr/>
                    <a:lstStyle/>
                    <a:p>
                      <a:r>
                        <a:rPr lang="en-IN">
                          <a:effectLst/>
                        </a:rPr>
                        <a:t>1</a:t>
                      </a:r>
                    </a:p>
                  </a:txBody>
                  <a:tcPr marL="76200" marR="76200" marT="38100" marB="38100">
                    <a:lnL>
                      <a:noFill/>
                    </a:lnL>
                    <a:lnR>
                      <a:noFill/>
                    </a:lnR>
                    <a:lnT w="7620" cap="flat" cmpd="sng" algn="ctr">
                      <a:solidFill>
                        <a:srgbClr val="E7E7E7"/>
                      </a:solidFill>
                      <a:prstDash val="solid"/>
                      <a:round/>
                      <a:headEnd type="none" w="med" len="med"/>
                      <a:tailEnd type="none" w="med" len="med"/>
                    </a:lnT>
                    <a:lnB>
                      <a:noFill/>
                    </a:lnB>
                    <a:solidFill>
                      <a:srgbClr val="FFFFFF"/>
                    </a:solidFill>
                  </a:tcPr>
                </a:tc>
                <a:tc>
                  <a:txBody>
                    <a:bodyPr/>
                    <a:lstStyle/>
                    <a:p>
                      <a:endParaRPr lang="en-IN" dirty="0">
                        <a:effectLst/>
                      </a:endParaRPr>
                    </a:p>
                  </a:txBody>
                  <a:tcPr marL="76200" marR="76200" marT="38100" marB="38100">
                    <a:lnL>
                      <a:noFill/>
                    </a:lnL>
                    <a:lnR>
                      <a:noFill/>
                    </a:lnR>
                    <a:lnT w="7620" cap="flat" cmpd="sng" algn="ctr">
                      <a:solidFill>
                        <a:srgbClr val="E7E7E7"/>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760639443"/>
                  </a:ext>
                </a:extLst>
              </a:tr>
            </a:tbl>
          </a:graphicData>
        </a:graphic>
      </p:graphicFrame>
    </p:spTree>
    <p:extLst>
      <p:ext uri="{BB962C8B-B14F-4D97-AF65-F5344CB8AC3E}">
        <p14:creationId xmlns:p14="http://schemas.microsoft.com/office/powerpoint/2010/main" val="248092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AC46A6-325D-47E7-A1D8-27356AF58D3D}"/>
              </a:ext>
            </a:extLst>
          </p:cNvPr>
          <p:cNvSpPr>
            <a:spLocks noGrp="1"/>
          </p:cNvSpPr>
          <p:nvPr>
            <p:ph type="title"/>
          </p:nvPr>
        </p:nvSpPr>
        <p:spPr/>
        <p:txBody>
          <a:bodyPr/>
          <a:lstStyle/>
          <a:p>
            <a:r>
              <a:rPr lang="tr-TR" altLang="en-US" dirty="0"/>
              <a:t>Fixed Combination Rules</a:t>
            </a:r>
            <a:endParaRPr lang="en-US" dirty="0"/>
          </a:p>
        </p:txBody>
      </p:sp>
      <p:pic>
        <p:nvPicPr>
          <p:cNvPr id="4" name="Picture 3">
            <a:extLst>
              <a:ext uri="{FF2B5EF4-FFF2-40B4-BE49-F238E27FC236}">
                <a16:creationId xmlns:a16="http://schemas.microsoft.com/office/drawing/2014/main" id="{75FD6B4F-5931-4DB3-AE80-DDEC9571E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752600"/>
            <a:ext cx="5295900"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19D52406-3390-402F-B0FA-70AB524A8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5988" y="3151187"/>
            <a:ext cx="3476625"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3">
            <a:extLst>
              <a:ext uri="{FF2B5EF4-FFF2-40B4-BE49-F238E27FC236}">
                <a16:creationId xmlns:a16="http://schemas.microsoft.com/office/drawing/2014/main" id="{37BB1C32-3E87-43EF-A480-55D6A8CE69D2}"/>
              </a:ext>
            </a:extLst>
          </p:cNvPr>
          <p:cNvSpPr>
            <a:spLocks noGrp="1"/>
          </p:cNvSpPr>
          <p:nvPr/>
        </p:nvSpPr>
        <p:spPr bwMode="auto">
          <a:xfrm>
            <a:off x="1905000" y="6081712"/>
            <a:ext cx="7072313"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anose="02040502050505030304" pitchFamily="18" charset="0"/>
                <a:ea typeface="+mn-ea"/>
                <a:cs typeface="+mn-cs"/>
              </a:defRPr>
            </a:lvl2pPr>
            <a:lvl3pPr marL="914400" algn="l" rtl="0" fontAlgn="base">
              <a:spcBef>
                <a:spcPct val="0"/>
              </a:spcBef>
              <a:spcAft>
                <a:spcPct val="0"/>
              </a:spcAft>
              <a:defRPr sz="3200" kern="1200">
                <a:solidFill>
                  <a:schemeClr val="tx1"/>
                </a:solidFill>
                <a:latin typeface="Palatino Linotype" panose="02040502050505030304" pitchFamily="18" charset="0"/>
                <a:ea typeface="+mn-ea"/>
                <a:cs typeface="+mn-cs"/>
              </a:defRPr>
            </a:lvl3pPr>
            <a:lvl4pPr marL="1371600" algn="l" rtl="0" fontAlgn="base">
              <a:spcBef>
                <a:spcPct val="0"/>
              </a:spcBef>
              <a:spcAft>
                <a:spcPct val="0"/>
              </a:spcAft>
              <a:defRPr sz="3200" kern="1200">
                <a:solidFill>
                  <a:schemeClr val="tx1"/>
                </a:solidFill>
                <a:latin typeface="Palatino Linotype" panose="02040502050505030304" pitchFamily="18" charset="0"/>
                <a:ea typeface="+mn-ea"/>
                <a:cs typeface="+mn-cs"/>
              </a:defRPr>
            </a:lvl4pPr>
            <a:lvl5pPr marL="1828800" algn="l" rtl="0" fontAlgn="base">
              <a:spcBef>
                <a:spcPct val="0"/>
              </a:spcBef>
              <a:spcAft>
                <a:spcPct val="0"/>
              </a:spcAft>
              <a:defRPr sz="3200" kern="1200">
                <a:solidFill>
                  <a:schemeClr val="tx1"/>
                </a:solidFill>
                <a:latin typeface="Palatino Linotype" panose="02040502050505030304" pitchFamily="18" charset="0"/>
                <a:ea typeface="+mn-ea"/>
                <a:cs typeface="+mn-cs"/>
              </a:defRPr>
            </a:lvl5pPr>
            <a:lvl6pPr marL="2286000" algn="l" defTabSz="914400" rtl="0" eaLnBrk="1" latinLnBrk="0" hangingPunct="1">
              <a:defRPr sz="3200" kern="1200">
                <a:solidFill>
                  <a:schemeClr val="tx1"/>
                </a:solidFill>
                <a:latin typeface="Palatino Linotype" panose="02040502050505030304" pitchFamily="18" charset="0"/>
                <a:ea typeface="+mn-ea"/>
                <a:cs typeface="+mn-cs"/>
              </a:defRPr>
            </a:lvl6pPr>
            <a:lvl7pPr marL="2743200" algn="l" defTabSz="914400" rtl="0" eaLnBrk="1" latinLnBrk="0" hangingPunct="1">
              <a:defRPr sz="3200" kern="1200">
                <a:solidFill>
                  <a:schemeClr val="tx1"/>
                </a:solidFill>
                <a:latin typeface="Palatino Linotype" panose="02040502050505030304" pitchFamily="18" charset="0"/>
                <a:ea typeface="+mn-ea"/>
                <a:cs typeface="+mn-cs"/>
              </a:defRPr>
            </a:lvl7pPr>
            <a:lvl8pPr marL="3200400" algn="l" defTabSz="914400" rtl="0" eaLnBrk="1" latinLnBrk="0" hangingPunct="1">
              <a:defRPr sz="3200" kern="1200">
                <a:solidFill>
                  <a:schemeClr val="tx1"/>
                </a:solidFill>
                <a:latin typeface="Palatino Linotype" panose="02040502050505030304" pitchFamily="18" charset="0"/>
                <a:ea typeface="+mn-ea"/>
                <a:cs typeface="+mn-cs"/>
              </a:defRPr>
            </a:lvl8pPr>
            <a:lvl9pPr marL="3657600" algn="l" defTabSz="914400" rtl="0" eaLnBrk="1" latinLnBrk="0" hangingPunct="1">
              <a:defRPr sz="3200" kern="1200">
                <a:solidFill>
                  <a:schemeClr val="tx1"/>
                </a:solidFill>
                <a:latin typeface="Palatino Linotype" panose="02040502050505030304" pitchFamily="18" charset="0"/>
                <a:ea typeface="+mn-ea"/>
                <a:cs typeface="+mn-cs"/>
              </a:defRPr>
            </a:lvl9pPr>
          </a:lstStyle>
          <a:p>
            <a:pPr algn="r">
              <a:defRPr/>
            </a:pPr>
            <a:r>
              <a:rPr lang="en-US" sz="1400">
                <a:solidFill>
                  <a:srgbClr val="B2B2B2"/>
                </a:solidFill>
                <a:latin typeface="+mj-lt"/>
              </a:rPr>
              <a:t>Lecture Notes for E Alpaydın 2010 Introduction to Machine Learning 2e © The MIT Press (V1.0)</a:t>
            </a:r>
            <a:endParaRPr lang="tr-TR" sz="1400">
              <a:solidFill>
                <a:srgbClr val="B2B2B2"/>
              </a:solidFill>
              <a:latin typeface="+mj-lt"/>
            </a:endParaRPr>
          </a:p>
        </p:txBody>
      </p:sp>
    </p:spTree>
    <p:extLst>
      <p:ext uri="{BB962C8B-B14F-4D97-AF65-F5344CB8AC3E}">
        <p14:creationId xmlns:p14="http://schemas.microsoft.com/office/powerpoint/2010/main" val="3087212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15E117-3159-4923-8CD0-E857CD405410}"/>
              </a:ext>
            </a:extLst>
          </p:cNvPr>
          <p:cNvSpPr>
            <a:spLocks noGrp="1"/>
          </p:cNvSpPr>
          <p:nvPr>
            <p:ph type="body" sz="quarter" idx="11"/>
          </p:nvPr>
        </p:nvSpPr>
        <p:spPr/>
        <p:txBody>
          <a:bodyPr/>
          <a:lstStyle/>
          <a:p>
            <a:pPr algn="l" fontAlgn="base"/>
            <a:r>
              <a:rPr lang="en-US" b="0" dirty="0">
                <a:solidFill>
                  <a:srgbClr val="555555"/>
                </a:solidFill>
                <a:effectLst/>
                <a:latin typeface="Helvetica Neue"/>
              </a:rPr>
              <a:t>Stacking or Stacked Generalization is an ensemble machine learning algorithm.</a:t>
            </a:r>
          </a:p>
          <a:p>
            <a:pPr algn="l" fontAlgn="base"/>
            <a:endParaRPr lang="en-US" b="0" dirty="0">
              <a:solidFill>
                <a:srgbClr val="555555"/>
              </a:solidFill>
              <a:effectLst/>
              <a:latin typeface="Helvetica Neue"/>
            </a:endParaRPr>
          </a:p>
          <a:p>
            <a:pPr algn="l" fontAlgn="base"/>
            <a:r>
              <a:rPr lang="en-US" b="0" dirty="0">
                <a:solidFill>
                  <a:srgbClr val="555555"/>
                </a:solidFill>
                <a:effectLst/>
                <a:latin typeface="Helvetica Neue"/>
              </a:rPr>
              <a:t>It uses a meta-learning algorithm to learn how to best combine the predictions from two or more base machine learning algorithms.</a:t>
            </a:r>
          </a:p>
          <a:p>
            <a:pPr algn="l" fontAlgn="base"/>
            <a:endParaRPr lang="en-US" b="0" dirty="0">
              <a:solidFill>
                <a:srgbClr val="555555"/>
              </a:solidFill>
              <a:effectLst/>
              <a:latin typeface="Helvetica Neue"/>
            </a:endParaRPr>
          </a:p>
          <a:p>
            <a:pPr algn="l" fontAlgn="base"/>
            <a:r>
              <a:rPr lang="en-US" b="0" dirty="0">
                <a:solidFill>
                  <a:srgbClr val="555555"/>
                </a:solidFill>
                <a:effectLst/>
                <a:latin typeface="Helvetica Neue"/>
              </a:rPr>
              <a:t>The benefit of stacking is that it can harness the capabilities of a range of well-performing models on a classification or regression task and make predictions that have better performance than any single model in the ensemble.</a:t>
            </a:r>
            <a:endParaRPr lang="en-US" dirty="0"/>
          </a:p>
        </p:txBody>
      </p:sp>
      <p:sp>
        <p:nvSpPr>
          <p:cNvPr id="3" name="Title 2">
            <a:extLst>
              <a:ext uri="{FF2B5EF4-FFF2-40B4-BE49-F238E27FC236}">
                <a16:creationId xmlns:a16="http://schemas.microsoft.com/office/drawing/2014/main" id="{34591BBE-19ED-4B5A-BF35-FA179D54F5DC}"/>
              </a:ext>
            </a:extLst>
          </p:cNvPr>
          <p:cNvSpPr>
            <a:spLocks noGrp="1"/>
          </p:cNvSpPr>
          <p:nvPr>
            <p:ph type="title"/>
          </p:nvPr>
        </p:nvSpPr>
        <p:spPr/>
        <p:txBody>
          <a:bodyPr/>
          <a:lstStyle/>
          <a:p>
            <a:r>
              <a:rPr lang="en-US" dirty="0"/>
              <a:t>Stacking</a:t>
            </a:r>
          </a:p>
        </p:txBody>
      </p:sp>
    </p:spTree>
    <p:extLst>
      <p:ext uri="{BB962C8B-B14F-4D97-AF65-F5344CB8AC3E}">
        <p14:creationId xmlns:p14="http://schemas.microsoft.com/office/powerpoint/2010/main" val="4077403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CCB8C4-79A3-4BD7-AD20-B80F0E33D648}"/>
              </a:ext>
            </a:extLst>
          </p:cNvPr>
          <p:cNvSpPr>
            <a:spLocks noGrp="1"/>
          </p:cNvSpPr>
          <p:nvPr>
            <p:ph type="body" sz="quarter" idx="11"/>
          </p:nvPr>
        </p:nvSpPr>
        <p:spPr/>
        <p:txBody>
          <a:bodyPr/>
          <a:lstStyle/>
          <a:p>
            <a:r>
              <a:rPr lang="en-US" b="0" i="0" dirty="0">
                <a:solidFill>
                  <a:srgbClr val="555555"/>
                </a:solidFill>
                <a:effectLst/>
                <a:latin typeface="Helvetica Neue"/>
              </a:rPr>
              <a:t>Blending is an ensemble machine learning technique that uses a machine learning model to learn how to best combine the predictions from multiple contributing ensemble member models.</a:t>
            </a:r>
          </a:p>
          <a:p>
            <a:r>
              <a:rPr lang="en-US" b="0" i="0" dirty="0">
                <a:solidFill>
                  <a:srgbClr val="555555"/>
                </a:solidFill>
                <a:effectLst/>
                <a:latin typeface="Helvetica Neue"/>
              </a:rPr>
              <a:t>As such, blending is the same as </a:t>
            </a:r>
            <a:r>
              <a:rPr lang="en-US" b="0" i="0" u="none" strike="noStrike" dirty="0">
                <a:solidFill>
                  <a:srgbClr val="428BCA"/>
                </a:solidFill>
                <a:effectLst/>
                <a:latin typeface="Helvetica Neue"/>
                <a:hlinkClick r:id="rId2"/>
              </a:rPr>
              <a:t>stacked generalization</a:t>
            </a:r>
            <a:r>
              <a:rPr lang="en-US" b="0" i="0" dirty="0">
                <a:solidFill>
                  <a:srgbClr val="555555"/>
                </a:solidFill>
                <a:effectLst/>
                <a:latin typeface="Helvetica Neue"/>
              </a:rPr>
              <a:t>, known as stacking, broadly conceived. Often, blending and stacking are used interchangeably in the same paper or model description.</a:t>
            </a:r>
            <a:endParaRPr lang="en-US" dirty="0"/>
          </a:p>
        </p:txBody>
      </p:sp>
      <p:sp>
        <p:nvSpPr>
          <p:cNvPr id="3" name="Title 2">
            <a:extLst>
              <a:ext uri="{FF2B5EF4-FFF2-40B4-BE49-F238E27FC236}">
                <a16:creationId xmlns:a16="http://schemas.microsoft.com/office/drawing/2014/main" id="{C780F589-E252-441F-990A-E191B3E68836}"/>
              </a:ext>
            </a:extLst>
          </p:cNvPr>
          <p:cNvSpPr>
            <a:spLocks noGrp="1"/>
          </p:cNvSpPr>
          <p:nvPr>
            <p:ph type="title"/>
          </p:nvPr>
        </p:nvSpPr>
        <p:spPr/>
        <p:txBody>
          <a:bodyPr/>
          <a:lstStyle/>
          <a:p>
            <a:r>
              <a:rPr lang="en-US" dirty="0"/>
              <a:t>Blending</a:t>
            </a:r>
          </a:p>
        </p:txBody>
      </p:sp>
      <p:sp>
        <p:nvSpPr>
          <p:cNvPr id="5" name="TextBox 4">
            <a:extLst>
              <a:ext uri="{FF2B5EF4-FFF2-40B4-BE49-F238E27FC236}">
                <a16:creationId xmlns:a16="http://schemas.microsoft.com/office/drawing/2014/main" id="{771A6BC8-BF3A-4D41-8DA8-3D71ED5B25DA}"/>
              </a:ext>
            </a:extLst>
          </p:cNvPr>
          <p:cNvSpPr txBox="1"/>
          <p:nvPr/>
        </p:nvSpPr>
        <p:spPr>
          <a:xfrm>
            <a:off x="3295999" y="4349118"/>
            <a:ext cx="6094428" cy="1754326"/>
          </a:xfrm>
          <a:prstGeom prst="rect">
            <a:avLst/>
          </a:prstGeom>
          <a:noFill/>
        </p:spPr>
        <p:txBody>
          <a:bodyPr wrap="square">
            <a:spAutoFit/>
          </a:bodyPr>
          <a:lstStyle/>
          <a:p>
            <a:r>
              <a:rPr lang="en-US" b="0" i="1" dirty="0">
                <a:solidFill>
                  <a:srgbClr val="555555"/>
                </a:solidFill>
                <a:effectLst/>
                <a:latin typeface="Helvetica Neue"/>
              </a:rPr>
              <a:t>Many machine learning practitioners have had success using stacking and related techniques to boost prediction accuracy beyond the level obtained by any of the individual models. In some contexts, stacking is also referred to as blending, and we will use the terms interchangeably here.</a:t>
            </a:r>
            <a:endParaRPr lang="en-US" dirty="0"/>
          </a:p>
        </p:txBody>
      </p:sp>
      <p:sp>
        <p:nvSpPr>
          <p:cNvPr id="7" name="TextBox 6">
            <a:extLst>
              <a:ext uri="{FF2B5EF4-FFF2-40B4-BE49-F238E27FC236}">
                <a16:creationId xmlns:a16="http://schemas.microsoft.com/office/drawing/2014/main" id="{5B65359E-71E1-4895-928D-00B3BB4D6ACB}"/>
              </a:ext>
            </a:extLst>
          </p:cNvPr>
          <p:cNvSpPr txBox="1"/>
          <p:nvPr/>
        </p:nvSpPr>
        <p:spPr>
          <a:xfrm>
            <a:off x="5334000" y="6103444"/>
            <a:ext cx="6094428" cy="923330"/>
          </a:xfrm>
          <a:prstGeom prst="rect">
            <a:avLst/>
          </a:prstGeom>
          <a:noFill/>
        </p:spPr>
        <p:txBody>
          <a:bodyPr wrap="square">
            <a:spAutoFit/>
          </a:bodyPr>
          <a:lstStyle/>
          <a:p>
            <a:pPr algn="l" fontAlgn="base"/>
            <a:r>
              <a:rPr lang="en-US" b="0" dirty="0">
                <a:solidFill>
                  <a:srgbClr val="555555"/>
                </a:solidFill>
                <a:effectLst/>
                <a:latin typeface="Helvetica Neue"/>
              </a:rPr>
              <a:t>— </a:t>
            </a:r>
            <a:r>
              <a:rPr lang="en-US" b="0" u="none" strike="noStrike" dirty="0">
                <a:solidFill>
                  <a:srgbClr val="428BCA"/>
                </a:solidFill>
                <a:effectLst/>
                <a:latin typeface="Helvetica Neue"/>
                <a:hlinkClick r:id="rId3"/>
              </a:rPr>
              <a:t>Feature-Weighted Linear Stacking</a:t>
            </a:r>
            <a:r>
              <a:rPr lang="en-US" b="0" dirty="0">
                <a:solidFill>
                  <a:srgbClr val="555555"/>
                </a:solidFill>
                <a:effectLst/>
                <a:latin typeface="Helvetica Neue"/>
              </a:rPr>
              <a:t>, 2009.</a:t>
            </a:r>
          </a:p>
          <a:p>
            <a:br>
              <a:rPr lang="en-US" dirty="0"/>
            </a:br>
            <a:endParaRPr lang="en-US" dirty="0"/>
          </a:p>
        </p:txBody>
      </p:sp>
    </p:spTree>
    <p:extLst>
      <p:ext uri="{BB962C8B-B14F-4D97-AF65-F5344CB8AC3E}">
        <p14:creationId xmlns:p14="http://schemas.microsoft.com/office/powerpoint/2010/main" val="3554848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5DEFFA-9FF8-E944-878D-A06EB2957030}"/>
              </a:ext>
            </a:extLst>
          </p:cNvPr>
          <p:cNvSpPr>
            <a:spLocks noGrp="1"/>
          </p:cNvSpPr>
          <p:nvPr>
            <p:ph type="body" sz="quarter" idx="11"/>
          </p:nvPr>
        </p:nvSpPr>
        <p:spPr>
          <a:xfrm>
            <a:off x="597223" y="2066694"/>
            <a:ext cx="5974563" cy="3391645"/>
          </a:xfrm>
        </p:spPr>
        <p:txBody>
          <a:bodyPr/>
          <a:lstStyle/>
          <a:p>
            <a:r>
              <a:rPr lang="en-US" dirty="0"/>
              <a:t>Instead of using trivial functions (such as majority voting / averaging) to aggregate the predictions of all predictors in an ensemble, we </a:t>
            </a:r>
            <a:r>
              <a:rPr lang="en-US" b="1" dirty="0"/>
              <a:t>train a model (aka blender)</a:t>
            </a:r>
            <a:r>
              <a:rPr lang="en-US" dirty="0"/>
              <a:t> to perform this aggregation.</a:t>
            </a:r>
          </a:p>
          <a:p>
            <a:pPr marL="0" indent="0">
              <a:buNone/>
            </a:pPr>
            <a:r>
              <a:rPr lang="en-US" dirty="0"/>
              <a:t> </a:t>
            </a:r>
          </a:p>
        </p:txBody>
      </p:sp>
      <p:sp>
        <p:nvSpPr>
          <p:cNvPr id="3" name="Title 2">
            <a:extLst>
              <a:ext uri="{FF2B5EF4-FFF2-40B4-BE49-F238E27FC236}">
                <a16:creationId xmlns:a16="http://schemas.microsoft.com/office/drawing/2014/main" id="{2918F76D-31C4-144E-A4D4-C0E208FDE330}"/>
              </a:ext>
            </a:extLst>
          </p:cNvPr>
          <p:cNvSpPr>
            <a:spLocks noGrp="1"/>
          </p:cNvSpPr>
          <p:nvPr>
            <p:ph type="title"/>
          </p:nvPr>
        </p:nvSpPr>
        <p:spPr/>
        <p:txBody>
          <a:bodyPr/>
          <a:lstStyle/>
          <a:p>
            <a:r>
              <a:rPr lang="en-US" dirty="0"/>
              <a:t>The Idea of Stacking</a:t>
            </a:r>
          </a:p>
        </p:txBody>
      </p:sp>
      <p:pic>
        <p:nvPicPr>
          <p:cNvPr id="5" name="Picture 4">
            <a:extLst>
              <a:ext uri="{FF2B5EF4-FFF2-40B4-BE49-F238E27FC236}">
                <a16:creationId xmlns:a16="http://schemas.microsoft.com/office/drawing/2014/main" id="{90F1CE90-9E1F-B94C-8DDD-252466A5CDF3}"/>
              </a:ext>
            </a:extLst>
          </p:cNvPr>
          <p:cNvPicPr>
            <a:picLocks noChangeAspect="1"/>
          </p:cNvPicPr>
          <p:nvPr/>
        </p:nvPicPr>
        <p:blipFill>
          <a:blip r:embed="rId3"/>
          <a:stretch>
            <a:fillRect/>
          </a:stretch>
        </p:blipFill>
        <p:spPr>
          <a:xfrm>
            <a:off x="6854283" y="1365173"/>
            <a:ext cx="4816424" cy="4093167"/>
          </a:xfrm>
          <a:prstGeom prst="rect">
            <a:avLst/>
          </a:prstGeom>
        </p:spPr>
      </p:pic>
    </p:spTree>
    <p:extLst>
      <p:ext uri="{BB962C8B-B14F-4D97-AF65-F5344CB8AC3E}">
        <p14:creationId xmlns:p14="http://schemas.microsoft.com/office/powerpoint/2010/main" val="3734017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1F8B62-2A40-114D-8B3E-DC195D5F35BA}"/>
              </a:ext>
            </a:extLst>
          </p:cNvPr>
          <p:cNvSpPr>
            <a:spLocks noGrp="1"/>
          </p:cNvSpPr>
          <p:nvPr>
            <p:ph type="body" sz="quarter" idx="11"/>
          </p:nvPr>
        </p:nvSpPr>
        <p:spPr>
          <a:xfrm>
            <a:off x="597223" y="1873406"/>
            <a:ext cx="5811012" cy="3584933"/>
          </a:xfrm>
        </p:spPr>
        <p:txBody>
          <a:bodyPr/>
          <a:lstStyle/>
          <a:p>
            <a:r>
              <a:rPr lang="en-US" dirty="0"/>
              <a:t>The training set is split in two subsets.</a:t>
            </a:r>
          </a:p>
          <a:p>
            <a:endParaRPr lang="en-US" dirty="0"/>
          </a:p>
          <a:p>
            <a:r>
              <a:rPr lang="en-US" dirty="0"/>
              <a:t>The first subset is used to train the predictors in the first layer. </a:t>
            </a:r>
          </a:p>
          <a:p>
            <a:endParaRPr lang="en-US" dirty="0"/>
          </a:p>
          <a:p>
            <a:r>
              <a:rPr lang="en-US" dirty="0"/>
              <a:t>The second subset is used to train the blender in the second layer.</a:t>
            </a:r>
          </a:p>
        </p:txBody>
      </p:sp>
      <p:sp>
        <p:nvSpPr>
          <p:cNvPr id="3" name="Title 2">
            <a:extLst>
              <a:ext uri="{FF2B5EF4-FFF2-40B4-BE49-F238E27FC236}">
                <a16:creationId xmlns:a16="http://schemas.microsoft.com/office/drawing/2014/main" id="{F3A512A2-7141-334C-8505-1F5612887EC7}"/>
              </a:ext>
            </a:extLst>
          </p:cNvPr>
          <p:cNvSpPr>
            <a:spLocks noGrp="1"/>
          </p:cNvSpPr>
          <p:nvPr>
            <p:ph type="title"/>
          </p:nvPr>
        </p:nvSpPr>
        <p:spPr/>
        <p:txBody>
          <a:bodyPr/>
          <a:lstStyle/>
          <a:p>
            <a:r>
              <a:rPr lang="en-US" dirty="0"/>
              <a:t>Training stacked model – Step 1</a:t>
            </a:r>
          </a:p>
        </p:txBody>
      </p:sp>
      <p:pic>
        <p:nvPicPr>
          <p:cNvPr id="5" name="Picture 4">
            <a:extLst>
              <a:ext uri="{FF2B5EF4-FFF2-40B4-BE49-F238E27FC236}">
                <a16:creationId xmlns:a16="http://schemas.microsoft.com/office/drawing/2014/main" id="{BBDA5411-02B1-B640-B6E4-4A6CFC7E5FE8}"/>
              </a:ext>
            </a:extLst>
          </p:cNvPr>
          <p:cNvPicPr>
            <a:picLocks noChangeAspect="1"/>
          </p:cNvPicPr>
          <p:nvPr/>
        </p:nvPicPr>
        <p:blipFill>
          <a:blip r:embed="rId3"/>
          <a:stretch>
            <a:fillRect/>
          </a:stretch>
        </p:blipFill>
        <p:spPr>
          <a:xfrm>
            <a:off x="6791777" y="1744243"/>
            <a:ext cx="4734932" cy="3257903"/>
          </a:xfrm>
          <a:prstGeom prst="rect">
            <a:avLst/>
          </a:prstGeom>
        </p:spPr>
      </p:pic>
    </p:spTree>
    <p:extLst>
      <p:ext uri="{BB962C8B-B14F-4D97-AF65-F5344CB8AC3E}">
        <p14:creationId xmlns:p14="http://schemas.microsoft.com/office/powerpoint/2010/main" val="2367934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DD265-CFC0-5F4E-8105-EEED5C7C0EFE}"/>
              </a:ext>
            </a:extLst>
          </p:cNvPr>
          <p:cNvSpPr>
            <a:spLocks noGrp="1"/>
          </p:cNvSpPr>
          <p:nvPr>
            <p:ph type="body" sz="quarter" idx="11"/>
          </p:nvPr>
        </p:nvSpPr>
        <p:spPr>
          <a:xfrm>
            <a:off x="597223" y="1546303"/>
            <a:ext cx="5379831" cy="4296935"/>
          </a:xfrm>
        </p:spPr>
        <p:txBody>
          <a:bodyPr/>
          <a:lstStyle/>
          <a:p>
            <a:r>
              <a:rPr lang="en-US" dirty="0"/>
              <a:t>The first layer predictors are used to make predictions on the second subset.</a:t>
            </a:r>
          </a:p>
          <a:p>
            <a:endParaRPr lang="en-US" dirty="0"/>
          </a:p>
          <a:p>
            <a:r>
              <a:rPr lang="en-US" dirty="0"/>
              <a:t>Create a new training set using these predicted values as input features.</a:t>
            </a:r>
          </a:p>
          <a:p>
            <a:endParaRPr lang="en-US" dirty="0"/>
          </a:p>
          <a:p>
            <a:r>
              <a:rPr lang="en-US" dirty="0"/>
              <a:t>The blender is trained on this new training set, so it learns to predict the target value given the first layer’s predictions. </a:t>
            </a:r>
          </a:p>
        </p:txBody>
      </p:sp>
      <p:sp>
        <p:nvSpPr>
          <p:cNvPr id="3" name="Title 2">
            <a:extLst>
              <a:ext uri="{FF2B5EF4-FFF2-40B4-BE49-F238E27FC236}">
                <a16:creationId xmlns:a16="http://schemas.microsoft.com/office/drawing/2014/main" id="{0713A759-C305-4744-9758-C5D1A61B5402}"/>
              </a:ext>
            </a:extLst>
          </p:cNvPr>
          <p:cNvSpPr>
            <a:spLocks noGrp="1"/>
          </p:cNvSpPr>
          <p:nvPr>
            <p:ph type="title"/>
          </p:nvPr>
        </p:nvSpPr>
        <p:spPr/>
        <p:txBody>
          <a:bodyPr/>
          <a:lstStyle/>
          <a:p>
            <a:r>
              <a:rPr lang="en-US" dirty="0"/>
              <a:t>Training stacked model – Step 2</a:t>
            </a:r>
          </a:p>
        </p:txBody>
      </p:sp>
      <p:pic>
        <p:nvPicPr>
          <p:cNvPr id="5" name="Picture 4">
            <a:extLst>
              <a:ext uri="{FF2B5EF4-FFF2-40B4-BE49-F238E27FC236}">
                <a16:creationId xmlns:a16="http://schemas.microsoft.com/office/drawing/2014/main" id="{3BF11051-2A84-8B44-BD3D-48E33F4BE9BE}"/>
              </a:ext>
            </a:extLst>
          </p:cNvPr>
          <p:cNvPicPr>
            <a:picLocks noChangeAspect="1"/>
          </p:cNvPicPr>
          <p:nvPr/>
        </p:nvPicPr>
        <p:blipFill>
          <a:blip r:embed="rId2"/>
          <a:stretch>
            <a:fillRect/>
          </a:stretch>
        </p:blipFill>
        <p:spPr>
          <a:xfrm>
            <a:off x="6229814" y="1323378"/>
            <a:ext cx="5213076" cy="4835813"/>
          </a:xfrm>
          <a:prstGeom prst="rect">
            <a:avLst/>
          </a:prstGeom>
        </p:spPr>
      </p:pic>
    </p:spTree>
    <p:extLst>
      <p:ext uri="{BB962C8B-B14F-4D97-AF65-F5344CB8AC3E}">
        <p14:creationId xmlns:p14="http://schemas.microsoft.com/office/powerpoint/2010/main" val="1039762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FD4D0F-39C1-0549-861E-5D22980A4CA7}"/>
              </a:ext>
            </a:extLst>
          </p:cNvPr>
          <p:cNvSpPr>
            <a:spLocks noGrp="1"/>
          </p:cNvSpPr>
          <p:nvPr>
            <p:ph type="body" sz="quarter" idx="11"/>
          </p:nvPr>
        </p:nvSpPr>
        <p:spPr>
          <a:xfrm>
            <a:off x="597223" y="1295707"/>
            <a:ext cx="5411692" cy="4162632"/>
          </a:xfrm>
        </p:spPr>
        <p:txBody>
          <a:bodyPr/>
          <a:lstStyle/>
          <a:p>
            <a:r>
              <a:rPr lang="en-US" dirty="0"/>
              <a:t>We can easily extend the 2-layer stacking model to multi-layer stacking.</a:t>
            </a:r>
          </a:p>
          <a:p>
            <a:endParaRPr lang="en-US" dirty="0"/>
          </a:p>
          <a:p>
            <a:r>
              <a:rPr lang="en-US" dirty="0"/>
              <a:t>Split the original training data into K subsets for a K-layer stacking model.</a:t>
            </a:r>
          </a:p>
          <a:p>
            <a:endParaRPr lang="en-US" dirty="0"/>
          </a:p>
          <a:p>
            <a:r>
              <a:rPr lang="en-US" dirty="0"/>
              <a:t>The </a:t>
            </a:r>
            <a:r>
              <a:rPr lang="en-US" dirty="0" err="1"/>
              <a:t>i</a:t>
            </a:r>
            <a:r>
              <a:rPr lang="en-US" baseline="30000" dirty="0" err="1"/>
              <a:t>th</a:t>
            </a:r>
            <a:r>
              <a:rPr lang="en-US" dirty="0"/>
              <a:t> subset of the data is used to learn the blenders in the </a:t>
            </a:r>
            <a:r>
              <a:rPr lang="en-US" dirty="0" err="1"/>
              <a:t>i</a:t>
            </a:r>
            <a:r>
              <a:rPr lang="en-US" baseline="30000" dirty="0" err="1"/>
              <a:t>th</a:t>
            </a:r>
            <a:r>
              <a:rPr lang="en-US" dirty="0"/>
              <a:t> layer to avoid data leakage.</a:t>
            </a:r>
          </a:p>
        </p:txBody>
      </p:sp>
      <p:sp>
        <p:nvSpPr>
          <p:cNvPr id="3" name="Title 2">
            <a:extLst>
              <a:ext uri="{FF2B5EF4-FFF2-40B4-BE49-F238E27FC236}">
                <a16:creationId xmlns:a16="http://schemas.microsoft.com/office/drawing/2014/main" id="{1D084218-1DD2-0B42-92E2-B4114A1EB46E}"/>
              </a:ext>
            </a:extLst>
          </p:cNvPr>
          <p:cNvSpPr>
            <a:spLocks noGrp="1"/>
          </p:cNvSpPr>
          <p:nvPr>
            <p:ph type="title"/>
          </p:nvPr>
        </p:nvSpPr>
        <p:spPr/>
        <p:txBody>
          <a:bodyPr/>
          <a:lstStyle/>
          <a:p>
            <a:r>
              <a:rPr lang="en-US" dirty="0"/>
              <a:t>Multilayer Stacking Ensemble</a:t>
            </a:r>
          </a:p>
        </p:txBody>
      </p:sp>
      <p:pic>
        <p:nvPicPr>
          <p:cNvPr id="5" name="Picture 4">
            <a:extLst>
              <a:ext uri="{FF2B5EF4-FFF2-40B4-BE49-F238E27FC236}">
                <a16:creationId xmlns:a16="http://schemas.microsoft.com/office/drawing/2014/main" id="{C198E538-9B42-AC4F-8546-025882FC8EF5}"/>
              </a:ext>
            </a:extLst>
          </p:cNvPr>
          <p:cNvPicPr>
            <a:picLocks noChangeAspect="1"/>
          </p:cNvPicPr>
          <p:nvPr/>
        </p:nvPicPr>
        <p:blipFill>
          <a:blip r:embed="rId3"/>
          <a:stretch>
            <a:fillRect/>
          </a:stretch>
        </p:blipFill>
        <p:spPr>
          <a:xfrm>
            <a:off x="6307308" y="811623"/>
            <a:ext cx="5095416" cy="5130800"/>
          </a:xfrm>
          <a:prstGeom prst="rect">
            <a:avLst/>
          </a:prstGeom>
        </p:spPr>
      </p:pic>
    </p:spTree>
    <p:extLst>
      <p:ext uri="{BB962C8B-B14F-4D97-AF65-F5344CB8AC3E}">
        <p14:creationId xmlns:p14="http://schemas.microsoft.com/office/powerpoint/2010/main" val="3444192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4EF4C6-73B3-43B1-8A80-4FF7F9BE2203}"/>
              </a:ext>
            </a:extLst>
          </p:cNvPr>
          <p:cNvSpPr>
            <a:spLocks noGrp="1"/>
          </p:cNvSpPr>
          <p:nvPr>
            <p:ph type="body" sz="quarter" idx="11"/>
          </p:nvPr>
        </p:nvSpPr>
        <p:spPr/>
        <p:txBody>
          <a:bodyPr/>
          <a:lstStyle/>
          <a:p>
            <a:r>
              <a:rPr lang="en-US" altLang="en-US" dirty="0"/>
              <a:t>Different learning </a:t>
            </a:r>
            <a:r>
              <a:rPr lang="en-US" altLang="en-US" dirty="0">
                <a:solidFill>
                  <a:srgbClr val="FF0000"/>
                </a:solidFill>
              </a:rPr>
              <a:t>algorithms</a:t>
            </a:r>
          </a:p>
          <a:p>
            <a:endParaRPr lang="en-US" altLang="en-US" dirty="0">
              <a:solidFill>
                <a:srgbClr val="FF0000"/>
              </a:solidFill>
            </a:endParaRPr>
          </a:p>
          <a:p>
            <a:endParaRPr lang="en-US" altLang="en-US" dirty="0"/>
          </a:p>
          <a:p>
            <a:r>
              <a:rPr lang="en-US" altLang="en-US" dirty="0"/>
              <a:t>Algorithms with different choice for </a:t>
            </a:r>
            <a:r>
              <a:rPr lang="en-US" altLang="en-US" dirty="0">
                <a:solidFill>
                  <a:srgbClr val="FF0000"/>
                </a:solidFill>
              </a:rPr>
              <a:t>parameters</a:t>
            </a:r>
          </a:p>
          <a:p>
            <a:endParaRPr lang="en-US" altLang="en-US" dirty="0">
              <a:solidFill>
                <a:srgbClr val="FF0000"/>
              </a:solidFill>
            </a:endParaRPr>
          </a:p>
          <a:p>
            <a:endParaRPr lang="en-US" altLang="en-US" dirty="0">
              <a:solidFill>
                <a:srgbClr val="FF0000"/>
              </a:solidFill>
            </a:endParaRPr>
          </a:p>
          <a:p>
            <a:r>
              <a:rPr lang="en-US" altLang="en-US" dirty="0"/>
              <a:t>Data set with different </a:t>
            </a:r>
            <a:r>
              <a:rPr lang="en-US" altLang="en-US" dirty="0">
                <a:solidFill>
                  <a:srgbClr val="FF0000"/>
                </a:solidFill>
              </a:rPr>
              <a:t>features </a:t>
            </a:r>
            <a:r>
              <a:rPr lang="en-US" altLang="en-US" dirty="0"/>
              <a:t>(e.g. random subspace)</a:t>
            </a:r>
          </a:p>
          <a:p>
            <a:r>
              <a:rPr lang="en-US" altLang="en-US" dirty="0"/>
              <a:t>Data set = different </a:t>
            </a:r>
            <a:r>
              <a:rPr lang="en-US" altLang="en-US" dirty="0">
                <a:solidFill>
                  <a:srgbClr val="FF0000"/>
                </a:solidFill>
              </a:rPr>
              <a:t>subsets </a:t>
            </a:r>
            <a:r>
              <a:rPr lang="en-US" altLang="en-US" dirty="0"/>
              <a:t>(e.g. bagging, boosting)</a:t>
            </a:r>
          </a:p>
        </p:txBody>
      </p:sp>
      <p:sp>
        <p:nvSpPr>
          <p:cNvPr id="3" name="Title 2">
            <a:extLst>
              <a:ext uri="{FF2B5EF4-FFF2-40B4-BE49-F238E27FC236}">
                <a16:creationId xmlns:a16="http://schemas.microsoft.com/office/drawing/2014/main" id="{4B81F679-BFEB-4832-A36E-743407543351}"/>
              </a:ext>
            </a:extLst>
          </p:cNvPr>
          <p:cNvSpPr>
            <a:spLocks noGrp="1"/>
          </p:cNvSpPr>
          <p:nvPr>
            <p:ph type="title"/>
          </p:nvPr>
        </p:nvSpPr>
        <p:spPr/>
        <p:txBody>
          <a:bodyPr/>
          <a:lstStyle/>
          <a:p>
            <a:r>
              <a:rPr lang="en-US" altLang="en-US" dirty="0"/>
              <a:t>Types of Ensemble Learning</a:t>
            </a:r>
            <a:endParaRPr lang="en-US" dirty="0"/>
          </a:p>
        </p:txBody>
      </p:sp>
      <p:pic>
        <p:nvPicPr>
          <p:cNvPr id="4" name="Picture 3">
            <a:extLst>
              <a:ext uri="{FF2B5EF4-FFF2-40B4-BE49-F238E27FC236}">
                <a16:creationId xmlns:a16="http://schemas.microsoft.com/office/drawing/2014/main" id="{735EBB7B-0879-4B18-AC45-71060F8E4F08}"/>
              </a:ext>
            </a:extLst>
          </p:cNvPr>
          <p:cNvPicPr>
            <a:picLocks noChangeAspect="1"/>
          </p:cNvPicPr>
          <p:nvPr/>
        </p:nvPicPr>
        <p:blipFill>
          <a:blip r:embed="rId2"/>
          <a:stretch>
            <a:fillRect/>
          </a:stretch>
        </p:blipFill>
        <p:spPr>
          <a:xfrm>
            <a:off x="6400800" y="1412836"/>
            <a:ext cx="3429000" cy="1545825"/>
          </a:xfrm>
          <a:prstGeom prst="rect">
            <a:avLst/>
          </a:prstGeom>
        </p:spPr>
      </p:pic>
      <p:pic>
        <p:nvPicPr>
          <p:cNvPr id="5" name="Picture 4">
            <a:extLst>
              <a:ext uri="{FF2B5EF4-FFF2-40B4-BE49-F238E27FC236}">
                <a16:creationId xmlns:a16="http://schemas.microsoft.com/office/drawing/2014/main" id="{598E0B80-6391-47DE-BC10-4D87C4A09A4E}"/>
              </a:ext>
            </a:extLst>
          </p:cNvPr>
          <p:cNvPicPr>
            <a:picLocks noChangeAspect="1"/>
          </p:cNvPicPr>
          <p:nvPr/>
        </p:nvPicPr>
        <p:blipFill>
          <a:blip r:embed="rId3"/>
          <a:stretch>
            <a:fillRect/>
          </a:stretch>
        </p:blipFill>
        <p:spPr>
          <a:xfrm>
            <a:off x="7835903" y="2971561"/>
            <a:ext cx="3477024" cy="1545825"/>
          </a:xfrm>
          <a:prstGeom prst="rect">
            <a:avLst/>
          </a:prstGeom>
        </p:spPr>
      </p:pic>
      <p:pic>
        <p:nvPicPr>
          <p:cNvPr id="6" name="Picture 5">
            <a:extLst>
              <a:ext uri="{FF2B5EF4-FFF2-40B4-BE49-F238E27FC236}">
                <a16:creationId xmlns:a16="http://schemas.microsoft.com/office/drawing/2014/main" id="{BA6FCEB3-E498-49CE-AE4E-973E3082F52E}"/>
              </a:ext>
            </a:extLst>
          </p:cNvPr>
          <p:cNvPicPr>
            <a:picLocks noChangeAspect="1"/>
          </p:cNvPicPr>
          <p:nvPr/>
        </p:nvPicPr>
        <p:blipFill>
          <a:blip r:embed="rId4"/>
          <a:stretch>
            <a:fillRect/>
          </a:stretch>
        </p:blipFill>
        <p:spPr>
          <a:xfrm>
            <a:off x="5257800" y="5303200"/>
            <a:ext cx="4107362" cy="1545825"/>
          </a:xfrm>
          <a:prstGeom prst="rect">
            <a:avLst/>
          </a:prstGeom>
        </p:spPr>
      </p:pic>
    </p:spTree>
    <p:extLst>
      <p:ext uri="{BB962C8B-B14F-4D97-AF65-F5344CB8AC3E}">
        <p14:creationId xmlns:p14="http://schemas.microsoft.com/office/powerpoint/2010/main" val="1525207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algn="l">
              <a:buFont typeface="Arial" panose="020B0604020202020204" pitchFamily="34" charset="0"/>
              <a:buChar char="•"/>
            </a:pPr>
            <a:r>
              <a:rPr lang="en-US" b="0" i="0" dirty="0">
                <a:solidFill>
                  <a:srgbClr val="262626"/>
                </a:solidFill>
                <a:effectLst/>
                <a:latin typeface="LatoWeb"/>
              </a:rPr>
              <a:t>Describe the theory of how ensemble learning reduces errors. </a:t>
            </a:r>
            <a:endParaRPr lang="en-US" b="0" i="0" dirty="0">
              <a:solidFill>
                <a:srgbClr val="262626"/>
              </a:solidFill>
              <a:effectLst/>
              <a:latin typeface="Lato Extended"/>
            </a:endParaRPr>
          </a:p>
          <a:p>
            <a:pPr algn="l">
              <a:buFont typeface="Arial" panose="020B0604020202020204" pitchFamily="34" charset="0"/>
              <a:buChar char="•"/>
            </a:pPr>
            <a:r>
              <a:rPr lang="en-US" b="0" i="0" dirty="0">
                <a:solidFill>
                  <a:srgbClr val="262626"/>
                </a:solidFill>
                <a:effectLst/>
                <a:latin typeface="LatoWeb"/>
              </a:rPr>
              <a:t>Use stacking to improve model performance. </a:t>
            </a:r>
            <a:endParaRPr lang="en-US" b="0" i="0" dirty="0">
              <a:solidFill>
                <a:srgbClr val="262626"/>
              </a:solidFill>
              <a:effectLst/>
              <a:latin typeface="Lato Extended"/>
            </a:endParaRPr>
          </a:p>
          <a:p>
            <a:pPr algn="l">
              <a:buFont typeface="Arial" panose="020B0604020202020204" pitchFamily="34" charset="0"/>
              <a:buChar char="•"/>
            </a:pPr>
            <a:r>
              <a:rPr lang="en-US" b="0" i="0" dirty="0">
                <a:solidFill>
                  <a:srgbClr val="262626"/>
                </a:solidFill>
                <a:effectLst/>
                <a:latin typeface="LatoWeb"/>
              </a:rPr>
              <a:t>Use blending to improve model performance. </a:t>
            </a:r>
            <a:endParaRPr lang="en-US" b="0" i="0" dirty="0">
              <a:solidFill>
                <a:srgbClr val="262626"/>
              </a:solidFill>
              <a:effectLst/>
              <a:latin typeface="Lato Extended"/>
            </a:endParaRPr>
          </a:p>
        </p:txBody>
      </p:sp>
      <p:sp>
        <p:nvSpPr>
          <p:cNvPr id="3" name="Title 2"/>
          <p:cNvSpPr>
            <a:spLocks noGrp="1"/>
          </p:cNvSpPr>
          <p:nvPr>
            <p:ph type="title"/>
          </p:nvPr>
        </p:nvSpPr>
        <p:spPr/>
        <p:txBody>
          <a:bodyPr>
            <a:normAutofit/>
          </a:bodyPr>
          <a:lstStyle/>
          <a:p>
            <a:r>
              <a:rPr lang="en-US" sz="3200" dirty="0"/>
              <a:t>Learning Objectives</a:t>
            </a:r>
          </a:p>
        </p:txBody>
      </p:sp>
      <p:sp>
        <p:nvSpPr>
          <p:cNvPr id="4" name="Text Placeholder 3"/>
          <p:cNvSpPr>
            <a:spLocks noGrp="1"/>
          </p:cNvSpPr>
          <p:nvPr>
            <p:ph type="body" sz="quarter" idx="12"/>
          </p:nvPr>
        </p:nvSpPr>
        <p:spPr/>
        <p:txBody>
          <a:bodyPr/>
          <a:lstStyle/>
          <a:p>
            <a:r>
              <a:rPr lang="en-US" dirty="0"/>
              <a:t>By the end of this session, you should be able to:</a:t>
            </a:r>
          </a:p>
        </p:txBody>
      </p:sp>
    </p:spTree>
    <p:extLst>
      <p:ext uri="{BB962C8B-B14F-4D97-AF65-F5344CB8AC3E}">
        <p14:creationId xmlns:p14="http://schemas.microsoft.com/office/powerpoint/2010/main" val="34503425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369CAE-0465-429E-9407-A0712691FA51}"/>
              </a:ext>
            </a:extLst>
          </p:cNvPr>
          <p:cNvSpPr>
            <a:spLocks noGrp="1"/>
          </p:cNvSpPr>
          <p:nvPr>
            <p:ph type="title"/>
          </p:nvPr>
        </p:nvSpPr>
        <p:spPr/>
        <p:txBody>
          <a:bodyPr/>
          <a:lstStyle/>
          <a:p>
            <a:r>
              <a:rPr lang="en-US" altLang="en-US" dirty="0"/>
              <a:t>General Idea</a:t>
            </a:r>
            <a:endParaRPr lang="en-US" dirty="0"/>
          </a:p>
        </p:txBody>
      </p:sp>
      <p:pic>
        <p:nvPicPr>
          <p:cNvPr id="4" name="Picture 3">
            <a:extLst>
              <a:ext uri="{FF2B5EF4-FFF2-40B4-BE49-F238E27FC236}">
                <a16:creationId xmlns:a16="http://schemas.microsoft.com/office/drawing/2014/main" id="{A6B5637A-9DB4-45D5-A87B-F532A6662E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45" y="1447800"/>
            <a:ext cx="68961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3">
            <a:extLst>
              <a:ext uri="{FF2B5EF4-FFF2-40B4-BE49-F238E27FC236}">
                <a16:creationId xmlns:a16="http://schemas.microsoft.com/office/drawing/2014/main" id="{06BAF409-6E9C-4E8A-8446-26A6955CE898}"/>
              </a:ext>
            </a:extLst>
          </p:cNvPr>
          <p:cNvSpPr txBox="1">
            <a:spLocks noChangeArrowheads="1"/>
          </p:cNvSpPr>
          <p:nvPr/>
        </p:nvSpPr>
        <p:spPr bwMode="auto">
          <a:xfrm>
            <a:off x="76200" y="6544622"/>
            <a:ext cx="24304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tr-TR"/>
            </a:defPPr>
            <a:lvl1pPr algn="l" rtl="0" fontAlgn="base">
              <a:spcBef>
                <a:spcPct val="0"/>
              </a:spcBef>
              <a:spcAft>
                <a:spcPct val="0"/>
              </a:spcAft>
              <a:defRPr sz="3200" kern="1200">
                <a:solidFill>
                  <a:schemeClr val="tx1"/>
                </a:solidFill>
                <a:latin typeface="Palatino Linotype" panose="02040502050505030304" pitchFamily="18" charset="0"/>
                <a:ea typeface="+mn-ea"/>
                <a:cs typeface="+mn-cs"/>
              </a:defRPr>
            </a:lvl1pPr>
            <a:lvl2pPr marL="457200" algn="l" rtl="0" fontAlgn="base">
              <a:spcBef>
                <a:spcPct val="0"/>
              </a:spcBef>
              <a:spcAft>
                <a:spcPct val="0"/>
              </a:spcAft>
              <a:defRPr sz="3200" kern="1200">
                <a:solidFill>
                  <a:schemeClr val="tx1"/>
                </a:solidFill>
                <a:latin typeface="Palatino Linotype" panose="02040502050505030304" pitchFamily="18" charset="0"/>
                <a:ea typeface="+mn-ea"/>
                <a:cs typeface="+mn-cs"/>
              </a:defRPr>
            </a:lvl2pPr>
            <a:lvl3pPr marL="914400" algn="l" rtl="0" fontAlgn="base">
              <a:spcBef>
                <a:spcPct val="0"/>
              </a:spcBef>
              <a:spcAft>
                <a:spcPct val="0"/>
              </a:spcAft>
              <a:defRPr sz="3200" kern="1200">
                <a:solidFill>
                  <a:schemeClr val="tx1"/>
                </a:solidFill>
                <a:latin typeface="Palatino Linotype" panose="02040502050505030304" pitchFamily="18" charset="0"/>
                <a:ea typeface="+mn-ea"/>
                <a:cs typeface="+mn-cs"/>
              </a:defRPr>
            </a:lvl3pPr>
            <a:lvl4pPr marL="1371600" algn="l" rtl="0" fontAlgn="base">
              <a:spcBef>
                <a:spcPct val="0"/>
              </a:spcBef>
              <a:spcAft>
                <a:spcPct val="0"/>
              </a:spcAft>
              <a:defRPr sz="3200" kern="1200">
                <a:solidFill>
                  <a:schemeClr val="tx1"/>
                </a:solidFill>
                <a:latin typeface="Palatino Linotype" panose="02040502050505030304" pitchFamily="18" charset="0"/>
                <a:ea typeface="+mn-ea"/>
                <a:cs typeface="+mn-cs"/>
              </a:defRPr>
            </a:lvl4pPr>
            <a:lvl5pPr marL="1828800" algn="l" rtl="0" fontAlgn="base">
              <a:spcBef>
                <a:spcPct val="0"/>
              </a:spcBef>
              <a:spcAft>
                <a:spcPct val="0"/>
              </a:spcAft>
              <a:defRPr sz="3200" kern="1200">
                <a:solidFill>
                  <a:schemeClr val="tx1"/>
                </a:solidFill>
                <a:latin typeface="Palatino Linotype" panose="02040502050505030304" pitchFamily="18" charset="0"/>
                <a:ea typeface="+mn-ea"/>
                <a:cs typeface="+mn-cs"/>
              </a:defRPr>
            </a:lvl5pPr>
            <a:lvl6pPr marL="2286000" algn="l" defTabSz="914400" rtl="0" eaLnBrk="1" latinLnBrk="0" hangingPunct="1">
              <a:defRPr sz="3200" kern="1200">
                <a:solidFill>
                  <a:schemeClr val="tx1"/>
                </a:solidFill>
                <a:latin typeface="Palatino Linotype" panose="02040502050505030304" pitchFamily="18" charset="0"/>
                <a:ea typeface="+mn-ea"/>
                <a:cs typeface="+mn-cs"/>
              </a:defRPr>
            </a:lvl6pPr>
            <a:lvl7pPr marL="2743200" algn="l" defTabSz="914400" rtl="0" eaLnBrk="1" latinLnBrk="0" hangingPunct="1">
              <a:defRPr sz="3200" kern="1200">
                <a:solidFill>
                  <a:schemeClr val="tx1"/>
                </a:solidFill>
                <a:latin typeface="Palatino Linotype" panose="02040502050505030304" pitchFamily="18" charset="0"/>
                <a:ea typeface="+mn-ea"/>
                <a:cs typeface="+mn-cs"/>
              </a:defRPr>
            </a:lvl7pPr>
            <a:lvl8pPr marL="3200400" algn="l" defTabSz="914400" rtl="0" eaLnBrk="1" latinLnBrk="0" hangingPunct="1">
              <a:defRPr sz="3200" kern="1200">
                <a:solidFill>
                  <a:schemeClr val="tx1"/>
                </a:solidFill>
                <a:latin typeface="Palatino Linotype" panose="02040502050505030304" pitchFamily="18" charset="0"/>
                <a:ea typeface="+mn-ea"/>
                <a:cs typeface="+mn-cs"/>
              </a:defRPr>
            </a:lvl8pPr>
            <a:lvl9pPr marL="3657600" algn="l" defTabSz="914400" rtl="0" eaLnBrk="1" latinLnBrk="0" hangingPunct="1">
              <a:defRPr sz="3200" kern="1200">
                <a:solidFill>
                  <a:schemeClr val="tx1"/>
                </a:solidFill>
                <a:latin typeface="Palatino Linotype" panose="02040502050505030304" pitchFamily="18" charset="0"/>
                <a:ea typeface="+mn-ea"/>
                <a:cs typeface="+mn-cs"/>
              </a:defRPr>
            </a:lvl9pPr>
          </a:lstStyle>
          <a:p>
            <a:pPr eaLnBrk="1" hangingPunct="1"/>
            <a:r>
              <a:rPr lang="en-US" altLang="en-US" sz="1600" dirty="0" err="1">
                <a:solidFill>
                  <a:srgbClr val="C00000"/>
                </a:solidFill>
              </a:rPr>
              <a:t>Eick</a:t>
            </a:r>
            <a:r>
              <a:rPr lang="en-US" altLang="en-US" sz="1600" dirty="0">
                <a:solidFill>
                  <a:srgbClr val="C00000"/>
                </a:solidFill>
              </a:rPr>
              <a:t>: Ensemble Learning</a:t>
            </a:r>
          </a:p>
        </p:txBody>
      </p:sp>
    </p:spTree>
    <p:extLst>
      <p:ext uri="{BB962C8B-B14F-4D97-AF65-F5344CB8AC3E}">
        <p14:creationId xmlns:p14="http://schemas.microsoft.com/office/powerpoint/2010/main" val="28632325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D03A53-068A-441C-A522-E3E6CCBFFAFB}"/>
              </a:ext>
            </a:extLst>
          </p:cNvPr>
          <p:cNvSpPr>
            <a:spLocks noGrp="1"/>
          </p:cNvSpPr>
          <p:nvPr>
            <p:ph type="body" sz="quarter" idx="11"/>
          </p:nvPr>
        </p:nvSpPr>
        <p:spPr>
          <a:xfrm>
            <a:off x="879076" y="1524000"/>
            <a:ext cx="10928280" cy="4648200"/>
          </a:xfrm>
        </p:spPr>
        <p:txBody>
          <a:bodyPr/>
          <a:lstStyle/>
          <a:p>
            <a:r>
              <a:rPr lang="en-US" altLang="en-US" dirty="0"/>
              <a:t>Voting:</a:t>
            </a:r>
          </a:p>
          <a:p>
            <a:pPr lvl="1"/>
            <a:r>
              <a:rPr lang="en-US" altLang="en-US" dirty="0"/>
              <a:t>Classifiers are combined in a static way</a:t>
            </a:r>
          </a:p>
          <a:p>
            <a:pPr lvl="1"/>
            <a:r>
              <a:rPr lang="en-US" altLang="en-US" dirty="0"/>
              <a:t>Each base-level classifier gives a (weighted) vote for its prediction</a:t>
            </a:r>
          </a:p>
          <a:p>
            <a:pPr lvl="1"/>
            <a:r>
              <a:rPr lang="en-US" altLang="en-US" dirty="0"/>
              <a:t>Plurality vote: each base-classifier predict a class</a:t>
            </a:r>
          </a:p>
          <a:p>
            <a:r>
              <a:rPr lang="en-US" altLang="en-US" dirty="0"/>
              <a:t>Stacking: a stack of classifiers</a:t>
            </a:r>
          </a:p>
          <a:p>
            <a:pPr lvl="1"/>
            <a:r>
              <a:rPr lang="en-US" altLang="en-US" dirty="0"/>
              <a:t>Classifiers are combined in a dynamically</a:t>
            </a:r>
          </a:p>
          <a:p>
            <a:pPr lvl="1"/>
            <a:r>
              <a:rPr lang="en-US" altLang="en-US" dirty="0"/>
              <a:t>A machine learning method is used to learn how to combine the prediction of the base-level classifiers. </a:t>
            </a:r>
          </a:p>
          <a:p>
            <a:pPr lvl="1"/>
            <a:r>
              <a:rPr lang="en-US" altLang="en-US" dirty="0"/>
              <a:t>Top level classifier is used to obtain the final prediction from the predictions of the base-level classifiers</a:t>
            </a:r>
          </a:p>
          <a:p>
            <a:pPr marL="0" indent="0">
              <a:buNone/>
            </a:pPr>
            <a:endParaRPr lang="en-US" dirty="0"/>
          </a:p>
        </p:txBody>
      </p:sp>
      <p:sp>
        <p:nvSpPr>
          <p:cNvPr id="3" name="Title 2">
            <a:extLst>
              <a:ext uri="{FF2B5EF4-FFF2-40B4-BE49-F238E27FC236}">
                <a16:creationId xmlns:a16="http://schemas.microsoft.com/office/drawing/2014/main" id="{DF0E4B06-BFDE-458A-A8FF-69E556EEAFCC}"/>
              </a:ext>
            </a:extLst>
          </p:cNvPr>
          <p:cNvSpPr>
            <a:spLocks noGrp="1"/>
          </p:cNvSpPr>
          <p:nvPr>
            <p:ph type="title"/>
          </p:nvPr>
        </p:nvSpPr>
        <p:spPr/>
        <p:txBody>
          <a:bodyPr/>
          <a:lstStyle/>
          <a:p>
            <a:r>
              <a:rPr lang="en-US" dirty="0"/>
              <a:t>How to Combine Classifiers	</a:t>
            </a:r>
          </a:p>
        </p:txBody>
      </p:sp>
      <p:sp>
        <p:nvSpPr>
          <p:cNvPr id="4" name="Rectangle 3">
            <a:extLst>
              <a:ext uri="{FF2B5EF4-FFF2-40B4-BE49-F238E27FC236}">
                <a16:creationId xmlns:a16="http://schemas.microsoft.com/office/drawing/2014/main" id="{71EE977C-5A14-4CBB-8EB7-8505621E36A9}"/>
              </a:ext>
            </a:extLst>
          </p:cNvPr>
          <p:cNvSpPr/>
          <p:nvPr/>
        </p:nvSpPr>
        <p:spPr>
          <a:xfrm>
            <a:off x="6858000" y="3033074"/>
            <a:ext cx="1600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2"/>
              </a:rPr>
              <a:t>Example</a:t>
            </a:r>
            <a:endParaRPr lang="en-US" dirty="0"/>
          </a:p>
        </p:txBody>
      </p:sp>
      <p:sp>
        <p:nvSpPr>
          <p:cNvPr id="5" name="Rectangle 4">
            <a:extLst>
              <a:ext uri="{FF2B5EF4-FFF2-40B4-BE49-F238E27FC236}">
                <a16:creationId xmlns:a16="http://schemas.microsoft.com/office/drawing/2014/main" id="{BE16DE61-9F9D-46BE-ACD3-60643B5C4E38}"/>
              </a:ext>
            </a:extLst>
          </p:cNvPr>
          <p:cNvSpPr/>
          <p:nvPr/>
        </p:nvSpPr>
        <p:spPr>
          <a:xfrm>
            <a:off x="6858000" y="1578754"/>
            <a:ext cx="1600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3"/>
              </a:rPr>
              <a:t>Example</a:t>
            </a:r>
            <a:endParaRPr lang="en-US" dirty="0"/>
          </a:p>
        </p:txBody>
      </p:sp>
    </p:spTree>
    <p:extLst>
      <p:ext uri="{BB962C8B-B14F-4D97-AF65-F5344CB8AC3E}">
        <p14:creationId xmlns:p14="http://schemas.microsoft.com/office/powerpoint/2010/main" val="3455466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4D2D-81B6-4054-B8EF-B795A5A60BA7}"/>
              </a:ext>
            </a:extLst>
          </p:cNvPr>
          <p:cNvSpPr>
            <a:spLocks noGrp="1"/>
          </p:cNvSpPr>
          <p:nvPr>
            <p:ph type="title"/>
          </p:nvPr>
        </p:nvSpPr>
        <p:spPr/>
        <p:txBody>
          <a:bodyPr/>
          <a:lstStyle/>
          <a:p>
            <a:r>
              <a:rPr lang="en-US"/>
              <a:t>Notebook </a:t>
            </a:r>
            <a:r>
              <a:rPr lang="en-US" dirty="0"/>
              <a:t>Time</a:t>
            </a:r>
          </a:p>
        </p:txBody>
      </p:sp>
    </p:spTree>
    <p:extLst>
      <p:ext uri="{BB962C8B-B14F-4D97-AF65-F5344CB8AC3E}">
        <p14:creationId xmlns:p14="http://schemas.microsoft.com/office/powerpoint/2010/main" val="3832481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BF2A03-70E4-4EA7-A001-771D3ADDE119}"/>
              </a:ext>
            </a:extLst>
          </p:cNvPr>
          <p:cNvSpPr>
            <a:spLocks noGrp="1"/>
          </p:cNvSpPr>
          <p:nvPr>
            <p:ph type="body" sz="quarter" idx="11"/>
          </p:nvPr>
        </p:nvSpPr>
        <p:spPr/>
        <p:txBody>
          <a:bodyPr/>
          <a:lstStyle/>
          <a:p>
            <a:pPr eaLnBrk="1" hangingPunct="1"/>
            <a:r>
              <a:rPr lang="en-US" altLang="en-US" dirty="0"/>
              <a:t>The main challenge is </a:t>
            </a:r>
            <a:r>
              <a:rPr lang="en-US" altLang="en-US" dirty="0">
                <a:solidFill>
                  <a:srgbClr val="00B050"/>
                </a:solidFill>
              </a:rPr>
              <a:t>not </a:t>
            </a:r>
            <a:r>
              <a:rPr lang="en-US" altLang="en-US" dirty="0"/>
              <a:t>to obtain </a:t>
            </a:r>
            <a:r>
              <a:rPr lang="en-US" altLang="en-US" dirty="0">
                <a:solidFill>
                  <a:srgbClr val="00B050"/>
                </a:solidFill>
              </a:rPr>
              <a:t>highly accurate base models</a:t>
            </a:r>
            <a:r>
              <a:rPr lang="en-US" altLang="en-US" dirty="0"/>
              <a:t>, but rather to </a:t>
            </a:r>
            <a:r>
              <a:rPr lang="en-US" altLang="en-US" dirty="0">
                <a:solidFill>
                  <a:srgbClr val="FF0000"/>
                </a:solidFill>
              </a:rPr>
              <a:t>obtain base models which make different kinds of errors</a:t>
            </a:r>
            <a:r>
              <a:rPr lang="en-US" altLang="en-US" dirty="0"/>
              <a:t>. </a:t>
            </a:r>
          </a:p>
          <a:p>
            <a:pPr eaLnBrk="1" hangingPunct="1"/>
            <a:r>
              <a:rPr lang="en-US" altLang="en-US" dirty="0"/>
              <a:t>For example, if ensembles are used for classification, high accuracies can be accomplished if </a:t>
            </a:r>
            <a:r>
              <a:rPr lang="en-US" altLang="en-US" dirty="0">
                <a:solidFill>
                  <a:srgbClr val="FF0000"/>
                </a:solidFill>
              </a:rPr>
              <a:t>different base models misclassify different training examples</a:t>
            </a:r>
            <a:r>
              <a:rPr lang="en-US" altLang="en-US" dirty="0"/>
              <a:t>, even if the base classifier accuracy is low. Independence between two base classifiers can be assessed in this case by measuring the degree of overlap in training examples they misclassify (|A</a:t>
            </a:r>
            <a:r>
              <a:rPr lang="en-US" altLang="en-US" dirty="0">
                <a:sym typeface="Symbol" panose="05050102010706020507" pitchFamily="18" charset="2"/>
              </a:rPr>
              <a:t>B|/|AB|)</a:t>
            </a:r>
            <a:r>
              <a:rPr lang="en-US" altLang="en-US" dirty="0"/>
              <a:t>—more overlap means less independence between two models.</a:t>
            </a:r>
          </a:p>
          <a:p>
            <a:endParaRPr lang="en-US" dirty="0"/>
          </a:p>
        </p:txBody>
      </p:sp>
      <p:sp>
        <p:nvSpPr>
          <p:cNvPr id="3" name="Title 2">
            <a:extLst>
              <a:ext uri="{FF2B5EF4-FFF2-40B4-BE49-F238E27FC236}">
                <a16:creationId xmlns:a16="http://schemas.microsoft.com/office/drawing/2014/main" id="{E9274778-C12C-4111-B718-0B0E46B66BFA}"/>
              </a:ext>
            </a:extLst>
          </p:cNvPr>
          <p:cNvSpPr>
            <a:spLocks noGrp="1"/>
          </p:cNvSpPr>
          <p:nvPr>
            <p:ph type="title"/>
          </p:nvPr>
        </p:nvSpPr>
        <p:spPr/>
        <p:txBody>
          <a:bodyPr>
            <a:normAutofit fontScale="90000"/>
          </a:bodyPr>
          <a:lstStyle/>
          <a:p>
            <a:r>
              <a:rPr lang="en-US" altLang="en-US" dirty="0"/>
              <a:t>What is the Main Challenge for </a:t>
            </a:r>
            <a:br>
              <a:rPr lang="en-US" altLang="en-US" dirty="0"/>
            </a:br>
            <a:r>
              <a:rPr lang="en-US" altLang="en-US" dirty="0"/>
              <a:t>Developing Ensemble Models?</a:t>
            </a:r>
            <a:endParaRPr lang="en-US" dirty="0"/>
          </a:p>
        </p:txBody>
      </p:sp>
    </p:spTree>
    <p:extLst>
      <p:ext uri="{BB962C8B-B14F-4D97-AF65-F5344CB8AC3E}">
        <p14:creationId xmlns:p14="http://schemas.microsoft.com/office/powerpoint/2010/main" val="2316115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BBDD85-C37C-43C9-96EA-CF4954C8193F}"/>
              </a:ext>
            </a:extLst>
          </p:cNvPr>
          <p:cNvSpPr>
            <a:spLocks noGrp="1"/>
          </p:cNvSpPr>
          <p:nvPr>
            <p:ph type="body" sz="quarter" idx="11"/>
          </p:nvPr>
        </p:nvSpPr>
        <p:spPr/>
        <p:txBody>
          <a:bodyPr/>
          <a:lstStyle/>
          <a:p>
            <a:r>
              <a:rPr lang="en-US" dirty="0"/>
              <a:t>Lesson 3 Assignment Solution</a:t>
            </a:r>
          </a:p>
          <a:p>
            <a:r>
              <a:rPr lang="en-US" dirty="0"/>
              <a:t>SVM Recap</a:t>
            </a:r>
          </a:p>
        </p:txBody>
      </p:sp>
      <p:sp>
        <p:nvSpPr>
          <p:cNvPr id="3" name="Title 2">
            <a:extLst>
              <a:ext uri="{FF2B5EF4-FFF2-40B4-BE49-F238E27FC236}">
                <a16:creationId xmlns:a16="http://schemas.microsoft.com/office/drawing/2014/main" id="{58D1B188-6359-4C05-98FE-A5330260C1A3}"/>
              </a:ext>
            </a:extLst>
          </p:cNvPr>
          <p:cNvSpPr>
            <a:spLocks noGrp="1"/>
          </p:cNvSpPr>
          <p:nvPr>
            <p:ph type="title"/>
          </p:nvPr>
        </p:nvSpPr>
        <p:spPr/>
        <p:txBody>
          <a:bodyPr/>
          <a:lstStyle/>
          <a:p>
            <a:r>
              <a:rPr lang="en-US" dirty="0"/>
              <a:t>Recap</a:t>
            </a:r>
          </a:p>
        </p:txBody>
      </p:sp>
    </p:spTree>
    <p:extLst>
      <p:ext uri="{BB962C8B-B14F-4D97-AF65-F5344CB8AC3E}">
        <p14:creationId xmlns:p14="http://schemas.microsoft.com/office/powerpoint/2010/main" val="2309855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algn="l">
              <a:buFont typeface="Arial" panose="020B0604020202020204" pitchFamily="34" charset="0"/>
              <a:buChar char="•"/>
            </a:pPr>
            <a:r>
              <a:rPr lang="en-US" b="0" i="0" dirty="0">
                <a:solidFill>
                  <a:srgbClr val="262626"/>
                </a:solidFill>
                <a:effectLst/>
                <a:latin typeface="Lato Extended"/>
              </a:rPr>
              <a:t>Maximum Margin</a:t>
            </a:r>
          </a:p>
          <a:p>
            <a:pPr algn="l">
              <a:buFont typeface="Arial" panose="020B0604020202020204" pitchFamily="34" charset="0"/>
              <a:buChar char="•"/>
            </a:pPr>
            <a:r>
              <a:rPr lang="en-US" b="0" i="0" dirty="0">
                <a:solidFill>
                  <a:srgbClr val="262626"/>
                </a:solidFill>
                <a:effectLst/>
                <a:latin typeface="Lato Extended"/>
              </a:rPr>
              <a:t>Hinge loss</a:t>
            </a:r>
          </a:p>
          <a:p>
            <a:pPr algn="l">
              <a:buFont typeface="Arial" panose="020B0604020202020204" pitchFamily="34" charset="0"/>
              <a:buChar char="•"/>
            </a:pPr>
            <a:r>
              <a:rPr lang="en-US" b="0" i="0" dirty="0">
                <a:solidFill>
                  <a:srgbClr val="262626"/>
                </a:solidFill>
                <a:effectLst/>
                <a:latin typeface="Lato Extended"/>
              </a:rPr>
              <a:t>SVM with linear kernel</a:t>
            </a:r>
          </a:p>
          <a:p>
            <a:pPr algn="l">
              <a:buFont typeface="Arial" panose="020B0604020202020204" pitchFamily="34" charset="0"/>
              <a:buChar char="•"/>
            </a:pPr>
            <a:r>
              <a:rPr lang="en-US" b="0" i="0" dirty="0">
                <a:solidFill>
                  <a:srgbClr val="262626"/>
                </a:solidFill>
                <a:effectLst/>
                <a:latin typeface="Lato Extended"/>
              </a:rPr>
              <a:t>Kernel tricks</a:t>
            </a:r>
          </a:p>
          <a:p>
            <a:pPr lvl="1"/>
            <a:r>
              <a:rPr lang="en-US" b="0" i="0" dirty="0">
                <a:solidFill>
                  <a:srgbClr val="262626"/>
                </a:solidFill>
                <a:effectLst/>
                <a:latin typeface="Lato Extended"/>
              </a:rPr>
              <a:t>SVM with polynomial kernel</a:t>
            </a:r>
          </a:p>
          <a:p>
            <a:pPr lvl="1"/>
            <a:r>
              <a:rPr lang="en-US" b="0" i="0" dirty="0">
                <a:solidFill>
                  <a:srgbClr val="262626"/>
                </a:solidFill>
                <a:effectLst/>
                <a:latin typeface="Lato Extended"/>
              </a:rPr>
              <a:t>SVM with radial basis function kernel</a:t>
            </a:r>
          </a:p>
          <a:p>
            <a:pPr lvl="1"/>
            <a:r>
              <a:rPr lang="en-US" b="0" i="0" dirty="0">
                <a:solidFill>
                  <a:srgbClr val="262626"/>
                </a:solidFill>
                <a:effectLst/>
                <a:latin typeface="Lato Extended"/>
              </a:rPr>
              <a:t>Support Vector Regression</a:t>
            </a:r>
          </a:p>
        </p:txBody>
      </p:sp>
      <p:sp>
        <p:nvSpPr>
          <p:cNvPr id="3" name="Title 2"/>
          <p:cNvSpPr>
            <a:spLocks noGrp="1"/>
          </p:cNvSpPr>
          <p:nvPr>
            <p:ph type="title"/>
          </p:nvPr>
        </p:nvSpPr>
        <p:spPr/>
        <p:txBody>
          <a:bodyPr>
            <a:normAutofit/>
          </a:bodyPr>
          <a:lstStyle/>
          <a:p>
            <a:r>
              <a:rPr lang="en-US" sz="3200" dirty="0"/>
              <a:t>SVM Recap</a:t>
            </a:r>
          </a:p>
        </p:txBody>
      </p:sp>
    </p:spTree>
    <p:extLst>
      <p:ext uri="{BB962C8B-B14F-4D97-AF65-F5344CB8AC3E}">
        <p14:creationId xmlns:p14="http://schemas.microsoft.com/office/powerpoint/2010/main" val="3727863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9663B6-784D-7A4E-8679-243D02F1CD31}"/>
              </a:ext>
            </a:extLst>
          </p:cNvPr>
          <p:cNvSpPr>
            <a:spLocks noGrp="1"/>
          </p:cNvSpPr>
          <p:nvPr>
            <p:ph type="title"/>
          </p:nvPr>
        </p:nvSpPr>
        <p:spPr/>
        <p:txBody>
          <a:bodyPr/>
          <a:lstStyle/>
          <a:p>
            <a:r>
              <a:rPr lang="en-US" dirty="0"/>
              <a:t>Weak Learner &amp; Strong Learner</a:t>
            </a:r>
          </a:p>
        </p:txBody>
      </p:sp>
      <p:sp>
        <p:nvSpPr>
          <p:cNvPr id="5" name="Text Placeholder 1">
            <a:extLst>
              <a:ext uri="{FF2B5EF4-FFF2-40B4-BE49-F238E27FC236}">
                <a16:creationId xmlns:a16="http://schemas.microsoft.com/office/drawing/2014/main" id="{96F5F4F3-D530-2142-ACB8-D7F5F8F06A16}"/>
              </a:ext>
            </a:extLst>
          </p:cNvPr>
          <p:cNvSpPr txBox="1">
            <a:spLocks/>
          </p:cNvSpPr>
          <p:nvPr/>
        </p:nvSpPr>
        <p:spPr>
          <a:xfrm>
            <a:off x="597223" y="3735966"/>
            <a:ext cx="10929485" cy="1997177"/>
          </a:xfrm>
          <a:prstGeom prst="rect">
            <a:avLst/>
          </a:prstGeom>
          <a:solidFill>
            <a:schemeClr val="bg2"/>
          </a:solidFill>
        </p:spPr>
        <p:txBody>
          <a:bodyPr/>
          <a:lstStyle>
            <a:lvl1pPr marL="342900" indent="-342900" algn="l" defTabSz="457200" rtl="0" eaLnBrk="1" latinLnBrk="0" hangingPunct="1">
              <a:spcBef>
                <a:spcPct val="20000"/>
              </a:spcBef>
              <a:buFont typeface="Lucida Grande"/>
              <a:buChar char="&gt;"/>
              <a:defRPr sz="1800" b="0" i="0" kern="1200" baseline="0">
                <a:ln>
                  <a:noFill/>
                </a:ln>
                <a:solidFill>
                  <a:srgbClr val="000000"/>
                </a:solidFill>
                <a:latin typeface="Open Sans" charset="0"/>
                <a:ea typeface="Open Sans" charset="0"/>
                <a:cs typeface="Open Sans" charset="0"/>
              </a:defRPr>
            </a:lvl1pPr>
            <a:lvl2pPr marL="742950" indent="-285750" algn="l" defTabSz="457200" rtl="0" eaLnBrk="1" latinLnBrk="0" hangingPunct="1">
              <a:spcBef>
                <a:spcPct val="20000"/>
              </a:spcBef>
              <a:buFont typeface="Arial"/>
              <a:buChar char="–"/>
              <a:defRPr sz="1600" b="0" i="0" kern="1200" baseline="0">
                <a:ln>
                  <a:noFill/>
                </a:ln>
                <a:solidFill>
                  <a:srgbClr val="000000"/>
                </a:solidFill>
                <a:latin typeface="Open Sans" charset="0"/>
                <a:ea typeface="Open Sans" charset="0"/>
                <a:cs typeface="Open Sans" charset="0"/>
              </a:defRPr>
            </a:lvl2pPr>
            <a:lvl3pPr marL="1143000" indent="-228600" algn="l" defTabSz="457200" rtl="0" eaLnBrk="1" latinLnBrk="0" hangingPunct="1">
              <a:spcBef>
                <a:spcPct val="20000"/>
              </a:spcBef>
              <a:buSzPct val="100000"/>
              <a:buFont typeface="Arial" panose="020B0604020202020204" pitchFamily="34" charset="0"/>
              <a:buChar char="•"/>
              <a:defRPr sz="1400" b="0" i="0" kern="1200" baseline="0">
                <a:ln>
                  <a:noFill/>
                </a:ln>
                <a:solidFill>
                  <a:srgbClr val="000000"/>
                </a:solidFill>
                <a:latin typeface="Open Sans" charset="0"/>
                <a:ea typeface="Open Sans" charset="0"/>
                <a:cs typeface="Open Sans" charset="0"/>
              </a:defRPr>
            </a:lvl3pPr>
            <a:lvl4pPr marL="1600200" indent="-228600" algn="l" defTabSz="457200" rtl="0" eaLnBrk="1" latinLnBrk="0" hangingPunct="1">
              <a:spcBef>
                <a:spcPct val="20000"/>
              </a:spcBef>
              <a:buFont typeface="Courier New" panose="02070309020205020404" pitchFamily="49" charset="0"/>
              <a:buChar char="o"/>
              <a:defRPr sz="1200" b="0" i="0" kern="1200" baseline="0">
                <a:ln>
                  <a:noFill/>
                </a:ln>
                <a:solidFill>
                  <a:srgbClr val="000000"/>
                </a:solidFill>
                <a:latin typeface="Open Sans" charset="0"/>
                <a:ea typeface="Open Sans" charset="0"/>
                <a:cs typeface="Open Sans" charset="0"/>
              </a:defRPr>
            </a:lvl4pPr>
            <a:lvl5pPr marL="2057400" indent="-228600" algn="l" defTabSz="457200" rtl="0" eaLnBrk="1" latinLnBrk="0" hangingPunct="1">
              <a:spcBef>
                <a:spcPct val="20000"/>
              </a:spcBef>
              <a:buFont typeface="Wingdings" pitchFamily="2" charset="2"/>
              <a:buChar char="§"/>
              <a:defRPr sz="1100" b="0" i="0" kern="1200" baseline="0">
                <a:ln>
                  <a:noFill/>
                </a:ln>
                <a:solidFill>
                  <a:srgbClr val="000000"/>
                </a:solidFill>
                <a:latin typeface="Open Sans" charset="0"/>
                <a:ea typeface="Open Sans" charset="0"/>
                <a:cs typeface="Open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 </a:t>
            </a:r>
            <a:r>
              <a:rPr lang="en-US" sz="2400" b="1" dirty="0"/>
              <a:t>strong learner</a:t>
            </a:r>
            <a:r>
              <a:rPr lang="en-US" sz="2400" dirty="0"/>
              <a:t>: it has </a:t>
            </a:r>
            <a:r>
              <a:rPr lang="en-US" sz="2400" b="1" dirty="0"/>
              <a:t>arbitrarily small error rate</a:t>
            </a:r>
            <a:r>
              <a:rPr lang="en-US" sz="2400" dirty="0"/>
              <a:t>.</a:t>
            </a:r>
          </a:p>
          <a:p>
            <a:pPr lvl="1"/>
            <a:r>
              <a:rPr lang="en-US" sz="2133" dirty="0"/>
              <a:t>Strong learners are our goal of machine learning.</a:t>
            </a:r>
          </a:p>
          <a:p>
            <a:pPr lvl="1"/>
            <a:r>
              <a:rPr lang="en-US" sz="2133" dirty="0"/>
              <a:t>e.g., random forest, deep neural networks</a:t>
            </a:r>
          </a:p>
        </p:txBody>
      </p:sp>
      <p:sp>
        <p:nvSpPr>
          <p:cNvPr id="6" name="Text Placeholder 1">
            <a:extLst>
              <a:ext uri="{FF2B5EF4-FFF2-40B4-BE49-F238E27FC236}">
                <a16:creationId xmlns:a16="http://schemas.microsoft.com/office/drawing/2014/main" id="{1C81506E-C183-6C47-B9E1-42B0087B2D77}"/>
              </a:ext>
            </a:extLst>
          </p:cNvPr>
          <p:cNvSpPr txBox="1">
            <a:spLocks/>
          </p:cNvSpPr>
          <p:nvPr/>
        </p:nvSpPr>
        <p:spPr>
          <a:xfrm>
            <a:off x="597223" y="1428193"/>
            <a:ext cx="10929485" cy="1997177"/>
          </a:xfrm>
          <a:prstGeom prst="rect">
            <a:avLst/>
          </a:prstGeom>
          <a:solidFill>
            <a:schemeClr val="bg2"/>
          </a:solidFill>
        </p:spPr>
        <p:txBody>
          <a:bodyPr/>
          <a:lstStyle>
            <a:lvl1pPr marL="342900" indent="-342900" algn="l" defTabSz="457200" rtl="0" eaLnBrk="1" latinLnBrk="0" hangingPunct="1">
              <a:spcBef>
                <a:spcPct val="20000"/>
              </a:spcBef>
              <a:buFont typeface="Lucida Grande"/>
              <a:buChar char="&gt;"/>
              <a:defRPr sz="1800" b="0" i="0" kern="1200" baseline="0">
                <a:ln>
                  <a:noFill/>
                </a:ln>
                <a:solidFill>
                  <a:srgbClr val="000000"/>
                </a:solidFill>
                <a:latin typeface="Open Sans" charset="0"/>
                <a:ea typeface="Open Sans" charset="0"/>
                <a:cs typeface="Open Sans" charset="0"/>
              </a:defRPr>
            </a:lvl1pPr>
            <a:lvl2pPr marL="742950" indent="-285750" algn="l" defTabSz="457200" rtl="0" eaLnBrk="1" latinLnBrk="0" hangingPunct="1">
              <a:spcBef>
                <a:spcPct val="20000"/>
              </a:spcBef>
              <a:buFont typeface="Arial"/>
              <a:buChar char="–"/>
              <a:defRPr sz="1600" b="0" i="0" kern="1200" baseline="0">
                <a:ln>
                  <a:noFill/>
                </a:ln>
                <a:solidFill>
                  <a:srgbClr val="000000"/>
                </a:solidFill>
                <a:latin typeface="Open Sans" charset="0"/>
                <a:ea typeface="Open Sans" charset="0"/>
                <a:cs typeface="Open Sans" charset="0"/>
              </a:defRPr>
            </a:lvl2pPr>
            <a:lvl3pPr marL="1143000" indent="-228600" algn="l" defTabSz="457200" rtl="0" eaLnBrk="1" latinLnBrk="0" hangingPunct="1">
              <a:spcBef>
                <a:spcPct val="20000"/>
              </a:spcBef>
              <a:buSzPct val="100000"/>
              <a:buFont typeface="Arial" panose="020B0604020202020204" pitchFamily="34" charset="0"/>
              <a:buChar char="•"/>
              <a:defRPr sz="1400" b="0" i="0" kern="1200" baseline="0">
                <a:ln>
                  <a:noFill/>
                </a:ln>
                <a:solidFill>
                  <a:srgbClr val="000000"/>
                </a:solidFill>
                <a:latin typeface="Open Sans" charset="0"/>
                <a:ea typeface="Open Sans" charset="0"/>
                <a:cs typeface="Open Sans" charset="0"/>
              </a:defRPr>
            </a:lvl3pPr>
            <a:lvl4pPr marL="1600200" indent="-228600" algn="l" defTabSz="457200" rtl="0" eaLnBrk="1" latinLnBrk="0" hangingPunct="1">
              <a:spcBef>
                <a:spcPct val="20000"/>
              </a:spcBef>
              <a:buFont typeface="Courier New" panose="02070309020205020404" pitchFamily="49" charset="0"/>
              <a:buChar char="o"/>
              <a:defRPr sz="1200" b="0" i="0" kern="1200" baseline="0">
                <a:ln>
                  <a:noFill/>
                </a:ln>
                <a:solidFill>
                  <a:srgbClr val="000000"/>
                </a:solidFill>
                <a:latin typeface="Open Sans" charset="0"/>
                <a:ea typeface="Open Sans" charset="0"/>
                <a:cs typeface="Open Sans" charset="0"/>
              </a:defRPr>
            </a:lvl4pPr>
            <a:lvl5pPr marL="2057400" indent="-228600" algn="l" defTabSz="457200" rtl="0" eaLnBrk="1" latinLnBrk="0" hangingPunct="1">
              <a:spcBef>
                <a:spcPct val="20000"/>
              </a:spcBef>
              <a:buFont typeface="Wingdings" pitchFamily="2" charset="2"/>
              <a:buChar char="§"/>
              <a:defRPr sz="1100" b="0" i="0" kern="1200" baseline="0">
                <a:ln>
                  <a:noFill/>
                </a:ln>
                <a:solidFill>
                  <a:srgbClr val="000000"/>
                </a:solidFill>
                <a:latin typeface="Open Sans" charset="0"/>
                <a:ea typeface="Open Sans" charset="0"/>
                <a:cs typeface="Open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 </a:t>
            </a:r>
            <a:r>
              <a:rPr lang="en-US" sz="2400" b="1" dirty="0"/>
              <a:t>weak learner</a:t>
            </a:r>
            <a:r>
              <a:rPr lang="en-US" sz="2400" dirty="0"/>
              <a:t>: it can make predictions (slightly) </a:t>
            </a:r>
            <a:r>
              <a:rPr lang="en-US" sz="2400" b="1" dirty="0"/>
              <a:t>better than random guessing</a:t>
            </a:r>
            <a:r>
              <a:rPr lang="en-US" sz="2400" dirty="0"/>
              <a:t>.</a:t>
            </a:r>
          </a:p>
          <a:p>
            <a:pPr lvl="1"/>
            <a:r>
              <a:rPr lang="en-US" sz="2133" dirty="0"/>
              <a:t>Weak learners have high bias and cannot solve hard learning problems.</a:t>
            </a:r>
          </a:p>
          <a:p>
            <a:pPr lvl="1"/>
            <a:r>
              <a:rPr lang="en-US" sz="2133" dirty="0"/>
              <a:t>e.g., naïve Bayes, logistic regression, decision stumps (decision trees of depth 1) </a:t>
            </a:r>
          </a:p>
        </p:txBody>
      </p:sp>
    </p:spTree>
    <p:extLst>
      <p:ext uri="{BB962C8B-B14F-4D97-AF65-F5344CB8AC3E}">
        <p14:creationId xmlns:p14="http://schemas.microsoft.com/office/powerpoint/2010/main" val="25160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7877F7-7D3C-8749-8BCB-344E3FC7B0B2}"/>
              </a:ext>
            </a:extLst>
          </p:cNvPr>
          <p:cNvPicPr>
            <a:picLocks noChangeAspect="1"/>
          </p:cNvPicPr>
          <p:nvPr/>
        </p:nvPicPr>
        <p:blipFill>
          <a:blip r:embed="rId2"/>
          <a:stretch>
            <a:fillRect/>
          </a:stretch>
        </p:blipFill>
        <p:spPr>
          <a:xfrm>
            <a:off x="4748425" y="2336981"/>
            <a:ext cx="2656115" cy="2656115"/>
          </a:xfrm>
          <a:prstGeom prst="rect">
            <a:avLst/>
          </a:prstGeom>
        </p:spPr>
      </p:pic>
      <p:sp>
        <p:nvSpPr>
          <p:cNvPr id="15" name="Title 14">
            <a:extLst>
              <a:ext uri="{FF2B5EF4-FFF2-40B4-BE49-F238E27FC236}">
                <a16:creationId xmlns:a16="http://schemas.microsoft.com/office/drawing/2014/main" id="{B17168D7-ACAD-344B-ABE9-89D0C6F186E1}"/>
              </a:ext>
            </a:extLst>
          </p:cNvPr>
          <p:cNvSpPr>
            <a:spLocks noGrp="1"/>
          </p:cNvSpPr>
          <p:nvPr>
            <p:ph type="title"/>
          </p:nvPr>
        </p:nvSpPr>
        <p:spPr/>
        <p:txBody>
          <a:bodyPr/>
          <a:lstStyle/>
          <a:p>
            <a:r>
              <a:rPr lang="en-US" dirty="0"/>
              <a:t>Can we turn weak learners into a strong one?</a:t>
            </a:r>
          </a:p>
        </p:txBody>
      </p:sp>
      <p:sp>
        <p:nvSpPr>
          <p:cNvPr id="16" name="TextBox 15">
            <a:extLst>
              <a:ext uri="{FF2B5EF4-FFF2-40B4-BE49-F238E27FC236}">
                <a16:creationId xmlns:a16="http://schemas.microsoft.com/office/drawing/2014/main" id="{43960E9A-64A3-C24B-8AFB-A3AF72DCD2A8}"/>
              </a:ext>
            </a:extLst>
          </p:cNvPr>
          <p:cNvSpPr txBox="1"/>
          <p:nvPr/>
        </p:nvSpPr>
        <p:spPr>
          <a:xfrm>
            <a:off x="1161143" y="2554516"/>
            <a:ext cx="2143472" cy="461665"/>
          </a:xfrm>
          <a:prstGeom prst="rect">
            <a:avLst/>
          </a:prstGeom>
          <a:noFill/>
        </p:spPr>
        <p:txBody>
          <a:bodyPr wrap="none" rtlCol="0">
            <a:spAutoFit/>
          </a:bodyPr>
          <a:lstStyle/>
          <a:p>
            <a:r>
              <a:rPr lang="en-US" sz="2400" dirty="0">
                <a:solidFill>
                  <a:srgbClr val="000000"/>
                </a:solidFill>
              </a:rPr>
              <a:t>Weak Learner 2</a:t>
            </a:r>
          </a:p>
        </p:txBody>
      </p:sp>
      <p:sp>
        <p:nvSpPr>
          <p:cNvPr id="17" name="TextBox 16">
            <a:extLst>
              <a:ext uri="{FF2B5EF4-FFF2-40B4-BE49-F238E27FC236}">
                <a16:creationId xmlns:a16="http://schemas.microsoft.com/office/drawing/2014/main" id="{795930C9-1CE5-4840-ABA9-1CF727295FB8}"/>
              </a:ext>
            </a:extLst>
          </p:cNvPr>
          <p:cNvSpPr txBox="1"/>
          <p:nvPr/>
        </p:nvSpPr>
        <p:spPr>
          <a:xfrm>
            <a:off x="1161143" y="3338638"/>
            <a:ext cx="2143472" cy="461665"/>
          </a:xfrm>
          <a:prstGeom prst="rect">
            <a:avLst/>
          </a:prstGeom>
          <a:noFill/>
        </p:spPr>
        <p:txBody>
          <a:bodyPr wrap="none" rtlCol="0">
            <a:spAutoFit/>
          </a:bodyPr>
          <a:lstStyle/>
          <a:p>
            <a:r>
              <a:rPr lang="en-US" sz="2400" dirty="0">
                <a:solidFill>
                  <a:srgbClr val="000000"/>
                </a:solidFill>
              </a:rPr>
              <a:t>Weak Learner 3</a:t>
            </a:r>
          </a:p>
        </p:txBody>
      </p:sp>
      <p:sp>
        <p:nvSpPr>
          <p:cNvPr id="18" name="TextBox 17">
            <a:extLst>
              <a:ext uri="{FF2B5EF4-FFF2-40B4-BE49-F238E27FC236}">
                <a16:creationId xmlns:a16="http://schemas.microsoft.com/office/drawing/2014/main" id="{32688760-BCD8-A341-AD2C-6D52440C93AB}"/>
              </a:ext>
            </a:extLst>
          </p:cNvPr>
          <p:cNvSpPr txBox="1"/>
          <p:nvPr/>
        </p:nvSpPr>
        <p:spPr>
          <a:xfrm>
            <a:off x="1161143" y="4746876"/>
            <a:ext cx="2148280" cy="461665"/>
          </a:xfrm>
          <a:prstGeom prst="rect">
            <a:avLst/>
          </a:prstGeom>
          <a:noFill/>
        </p:spPr>
        <p:txBody>
          <a:bodyPr wrap="none" rtlCol="0">
            <a:spAutoFit/>
          </a:bodyPr>
          <a:lstStyle/>
          <a:p>
            <a:r>
              <a:rPr lang="en-US" sz="2400" dirty="0">
                <a:solidFill>
                  <a:srgbClr val="000000"/>
                </a:solidFill>
              </a:rPr>
              <a:t>Weak Learner K</a:t>
            </a:r>
          </a:p>
        </p:txBody>
      </p:sp>
      <p:sp>
        <p:nvSpPr>
          <p:cNvPr id="19" name="TextBox 18">
            <a:extLst>
              <a:ext uri="{FF2B5EF4-FFF2-40B4-BE49-F238E27FC236}">
                <a16:creationId xmlns:a16="http://schemas.microsoft.com/office/drawing/2014/main" id="{7BBF9B37-D431-8C4D-8B5B-587448C48848}"/>
              </a:ext>
            </a:extLst>
          </p:cNvPr>
          <p:cNvSpPr txBox="1"/>
          <p:nvPr/>
        </p:nvSpPr>
        <p:spPr>
          <a:xfrm>
            <a:off x="1161143" y="1770393"/>
            <a:ext cx="2143472" cy="461665"/>
          </a:xfrm>
          <a:prstGeom prst="rect">
            <a:avLst/>
          </a:prstGeom>
          <a:noFill/>
        </p:spPr>
        <p:txBody>
          <a:bodyPr wrap="none" rtlCol="0">
            <a:spAutoFit/>
          </a:bodyPr>
          <a:lstStyle/>
          <a:p>
            <a:r>
              <a:rPr lang="en-US" sz="2400" dirty="0">
                <a:solidFill>
                  <a:srgbClr val="000000"/>
                </a:solidFill>
              </a:rPr>
              <a:t>Weak Learner 1</a:t>
            </a:r>
          </a:p>
        </p:txBody>
      </p:sp>
      <p:sp>
        <p:nvSpPr>
          <p:cNvPr id="20" name="TextBox 19">
            <a:extLst>
              <a:ext uri="{FF2B5EF4-FFF2-40B4-BE49-F238E27FC236}">
                <a16:creationId xmlns:a16="http://schemas.microsoft.com/office/drawing/2014/main" id="{CB0B7853-84B7-5045-9051-441C6DA27586}"/>
              </a:ext>
            </a:extLst>
          </p:cNvPr>
          <p:cNvSpPr txBox="1"/>
          <p:nvPr/>
        </p:nvSpPr>
        <p:spPr>
          <a:xfrm rot="5400000">
            <a:off x="2066059" y="4077646"/>
            <a:ext cx="397866" cy="461665"/>
          </a:xfrm>
          <a:prstGeom prst="rect">
            <a:avLst/>
          </a:prstGeom>
          <a:noFill/>
        </p:spPr>
        <p:txBody>
          <a:bodyPr wrap="none" rtlCol="0">
            <a:spAutoFit/>
          </a:bodyPr>
          <a:lstStyle/>
          <a:p>
            <a:r>
              <a:rPr lang="en-US" sz="2400" dirty="0">
                <a:solidFill>
                  <a:srgbClr val="000000"/>
                </a:solidFill>
              </a:rPr>
              <a:t>…</a:t>
            </a:r>
          </a:p>
        </p:txBody>
      </p:sp>
      <p:cxnSp>
        <p:nvCxnSpPr>
          <p:cNvPr id="22" name="Straight Arrow Connector 21">
            <a:extLst>
              <a:ext uri="{FF2B5EF4-FFF2-40B4-BE49-F238E27FC236}">
                <a16:creationId xmlns:a16="http://schemas.microsoft.com/office/drawing/2014/main" id="{82A4E8CF-0529-1045-A1C9-EEB60B81953E}"/>
              </a:ext>
            </a:extLst>
          </p:cNvPr>
          <p:cNvCxnSpPr>
            <a:cxnSpLocks/>
            <a:stCxn id="19" idx="3"/>
          </p:cNvCxnSpPr>
          <p:nvPr/>
        </p:nvCxnSpPr>
        <p:spPr>
          <a:xfrm>
            <a:off x="3304615" y="2001226"/>
            <a:ext cx="1443810" cy="1045732"/>
          </a:xfrm>
          <a:prstGeom prst="straightConnector1">
            <a:avLst/>
          </a:prstGeom>
          <a:ln w="34925">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57E041EC-2DEB-FF43-BABF-1A6B2D93D575}"/>
              </a:ext>
            </a:extLst>
          </p:cNvPr>
          <p:cNvCxnSpPr>
            <a:cxnSpLocks/>
            <a:stCxn id="16" idx="3"/>
          </p:cNvCxnSpPr>
          <p:nvPr/>
        </p:nvCxnSpPr>
        <p:spPr>
          <a:xfrm>
            <a:off x="3304615" y="2785349"/>
            <a:ext cx="1443810" cy="659068"/>
          </a:xfrm>
          <a:prstGeom prst="straightConnector1">
            <a:avLst/>
          </a:prstGeom>
          <a:ln w="34925">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FB4F107B-38C4-DE49-8CA3-2FDD7EBDE5A9}"/>
              </a:ext>
            </a:extLst>
          </p:cNvPr>
          <p:cNvCxnSpPr>
            <a:cxnSpLocks/>
            <a:stCxn id="17" idx="3"/>
          </p:cNvCxnSpPr>
          <p:nvPr/>
        </p:nvCxnSpPr>
        <p:spPr>
          <a:xfrm>
            <a:off x="3304615" y="3569471"/>
            <a:ext cx="1443810" cy="291506"/>
          </a:xfrm>
          <a:prstGeom prst="straightConnector1">
            <a:avLst/>
          </a:prstGeom>
          <a:ln w="34925">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7CB6B70E-0BE4-6A42-9BCD-2EB30C5474E8}"/>
              </a:ext>
            </a:extLst>
          </p:cNvPr>
          <p:cNvCxnSpPr>
            <a:cxnSpLocks/>
            <a:stCxn id="18" idx="3"/>
          </p:cNvCxnSpPr>
          <p:nvPr/>
        </p:nvCxnSpPr>
        <p:spPr>
          <a:xfrm flipV="1">
            <a:off x="3309423" y="4308479"/>
            <a:ext cx="1439002" cy="669230"/>
          </a:xfrm>
          <a:prstGeom prst="straightConnector1">
            <a:avLst/>
          </a:prstGeom>
          <a:ln w="34925">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023C6218-847D-7749-99B9-1B8865030E64}"/>
              </a:ext>
            </a:extLst>
          </p:cNvPr>
          <p:cNvSpPr txBox="1"/>
          <p:nvPr/>
        </p:nvSpPr>
        <p:spPr>
          <a:xfrm>
            <a:off x="8442729" y="3413156"/>
            <a:ext cx="2029595" cy="461665"/>
          </a:xfrm>
          <a:prstGeom prst="rect">
            <a:avLst/>
          </a:prstGeom>
          <a:noFill/>
        </p:spPr>
        <p:txBody>
          <a:bodyPr wrap="none" rtlCol="0">
            <a:spAutoFit/>
          </a:bodyPr>
          <a:lstStyle/>
          <a:p>
            <a:r>
              <a:rPr lang="en-US" sz="2400" dirty="0">
                <a:solidFill>
                  <a:srgbClr val="000000"/>
                </a:solidFill>
              </a:rPr>
              <a:t>Strong Learner</a:t>
            </a:r>
          </a:p>
        </p:txBody>
      </p:sp>
      <p:cxnSp>
        <p:nvCxnSpPr>
          <p:cNvPr id="43" name="Straight Arrow Connector 42">
            <a:extLst>
              <a:ext uri="{FF2B5EF4-FFF2-40B4-BE49-F238E27FC236}">
                <a16:creationId xmlns:a16="http://schemas.microsoft.com/office/drawing/2014/main" id="{0CD30333-BDF3-9C44-B3FE-2815398386C5}"/>
              </a:ext>
            </a:extLst>
          </p:cNvPr>
          <p:cNvCxnSpPr>
            <a:cxnSpLocks/>
            <a:stCxn id="12" idx="3"/>
            <a:endCxn id="42" idx="1"/>
          </p:cNvCxnSpPr>
          <p:nvPr/>
        </p:nvCxnSpPr>
        <p:spPr>
          <a:xfrm flipV="1">
            <a:off x="7404540" y="3643989"/>
            <a:ext cx="1038189" cy="21050"/>
          </a:xfrm>
          <a:prstGeom prst="straightConnector1">
            <a:avLst/>
          </a:prstGeom>
          <a:ln w="34925">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4F0B543F-3342-D14C-989B-15FF3F068236}"/>
              </a:ext>
            </a:extLst>
          </p:cNvPr>
          <p:cNvSpPr txBox="1"/>
          <p:nvPr/>
        </p:nvSpPr>
        <p:spPr>
          <a:xfrm>
            <a:off x="4058634" y="5390384"/>
            <a:ext cx="3920176" cy="502766"/>
          </a:xfrm>
          <a:prstGeom prst="rect">
            <a:avLst/>
          </a:prstGeom>
          <a:noFill/>
        </p:spPr>
        <p:txBody>
          <a:bodyPr wrap="none" rtlCol="0">
            <a:spAutoFit/>
          </a:bodyPr>
          <a:lstStyle/>
          <a:p>
            <a:r>
              <a:rPr lang="en-US" sz="2667" b="1" dirty="0">
                <a:solidFill>
                  <a:srgbClr val="00B050"/>
                </a:solidFill>
              </a:rPr>
              <a:t>YES, ENSEMBLE LEARNING</a:t>
            </a:r>
          </a:p>
        </p:txBody>
      </p:sp>
    </p:spTree>
    <p:extLst>
      <p:ext uri="{BB962C8B-B14F-4D97-AF65-F5344CB8AC3E}">
        <p14:creationId xmlns:p14="http://schemas.microsoft.com/office/powerpoint/2010/main" val="298697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428AE9-4CBB-F24C-B0C7-2290BE6FA982}"/>
              </a:ext>
            </a:extLst>
          </p:cNvPr>
          <p:cNvSpPr>
            <a:spLocks noGrp="1"/>
          </p:cNvSpPr>
          <p:nvPr>
            <p:ph type="title"/>
          </p:nvPr>
        </p:nvSpPr>
        <p:spPr/>
        <p:txBody>
          <a:bodyPr/>
          <a:lstStyle/>
          <a:p>
            <a:r>
              <a:rPr lang="en-US" dirty="0"/>
              <a:t>Ensemble Learning Intuition</a:t>
            </a:r>
          </a:p>
        </p:txBody>
      </p:sp>
      <p:grpSp>
        <p:nvGrpSpPr>
          <p:cNvPr id="7" name="Group 6">
            <a:extLst>
              <a:ext uri="{FF2B5EF4-FFF2-40B4-BE49-F238E27FC236}">
                <a16:creationId xmlns:a16="http://schemas.microsoft.com/office/drawing/2014/main" id="{20CFCE37-0898-FD46-9FDC-CB5D0CA1C497}"/>
              </a:ext>
            </a:extLst>
          </p:cNvPr>
          <p:cNvGrpSpPr/>
          <p:nvPr/>
        </p:nvGrpSpPr>
        <p:grpSpPr>
          <a:xfrm>
            <a:off x="713344" y="1615004"/>
            <a:ext cx="5672832" cy="4118056"/>
            <a:chOff x="4791405" y="1189481"/>
            <a:chExt cx="4254624" cy="3088542"/>
          </a:xfrm>
        </p:grpSpPr>
        <p:pic>
          <p:nvPicPr>
            <p:cNvPr id="5" name="Picture 4">
              <a:extLst>
                <a:ext uri="{FF2B5EF4-FFF2-40B4-BE49-F238E27FC236}">
                  <a16:creationId xmlns:a16="http://schemas.microsoft.com/office/drawing/2014/main" id="{2EF95A00-DBFD-324B-B2D5-705EEC7F48C6}"/>
                </a:ext>
              </a:extLst>
            </p:cNvPr>
            <p:cNvPicPr>
              <a:picLocks noChangeAspect="1"/>
            </p:cNvPicPr>
            <p:nvPr/>
          </p:nvPicPr>
          <p:blipFill>
            <a:blip r:embed="rId2"/>
            <a:stretch>
              <a:fillRect/>
            </a:stretch>
          </p:blipFill>
          <p:spPr>
            <a:xfrm>
              <a:off x="4791405" y="1189481"/>
              <a:ext cx="4254624" cy="2683381"/>
            </a:xfrm>
            <a:prstGeom prst="rect">
              <a:avLst/>
            </a:prstGeom>
          </p:spPr>
        </p:pic>
        <p:sp>
          <p:nvSpPr>
            <p:cNvPr id="6" name="Rectangle 5">
              <a:extLst>
                <a:ext uri="{FF2B5EF4-FFF2-40B4-BE49-F238E27FC236}">
                  <a16:creationId xmlns:a16="http://schemas.microsoft.com/office/drawing/2014/main" id="{A84D3297-0198-1C42-A80B-478FFC891A68}"/>
                </a:ext>
              </a:extLst>
            </p:cNvPr>
            <p:cNvSpPr/>
            <p:nvPr/>
          </p:nvSpPr>
          <p:spPr>
            <a:xfrm>
              <a:off x="5187155" y="3931774"/>
              <a:ext cx="3167021" cy="346249"/>
            </a:xfrm>
            <a:prstGeom prst="rect">
              <a:avLst/>
            </a:prstGeom>
          </p:spPr>
          <p:txBody>
            <a:bodyPr wrap="none">
              <a:spAutoFit/>
            </a:bodyPr>
            <a:lstStyle/>
            <a:p>
              <a:r>
                <a:rPr lang="en-US" sz="2400" dirty="0"/>
                <a:t>Fable of blind men and elephant</a:t>
              </a:r>
            </a:p>
          </p:txBody>
        </p:sp>
      </p:grpSp>
      <p:grpSp>
        <p:nvGrpSpPr>
          <p:cNvPr id="16" name="Group 15">
            <a:extLst>
              <a:ext uri="{FF2B5EF4-FFF2-40B4-BE49-F238E27FC236}">
                <a16:creationId xmlns:a16="http://schemas.microsoft.com/office/drawing/2014/main" id="{38254897-05E0-8F4C-AFAA-958755C13287}"/>
              </a:ext>
            </a:extLst>
          </p:cNvPr>
          <p:cNvGrpSpPr/>
          <p:nvPr/>
        </p:nvGrpSpPr>
        <p:grpSpPr>
          <a:xfrm>
            <a:off x="6386177" y="1615004"/>
            <a:ext cx="5367667" cy="4118056"/>
            <a:chOff x="4996460" y="1211253"/>
            <a:chExt cx="4025750" cy="3088542"/>
          </a:xfrm>
        </p:grpSpPr>
        <p:pic>
          <p:nvPicPr>
            <p:cNvPr id="14" name="Picture 13">
              <a:extLst>
                <a:ext uri="{FF2B5EF4-FFF2-40B4-BE49-F238E27FC236}">
                  <a16:creationId xmlns:a16="http://schemas.microsoft.com/office/drawing/2014/main" id="{D9F35C6C-D74F-FD4B-8B90-B32097DBA18F}"/>
                </a:ext>
              </a:extLst>
            </p:cNvPr>
            <p:cNvPicPr>
              <a:picLocks noChangeAspect="1"/>
            </p:cNvPicPr>
            <p:nvPr/>
          </p:nvPicPr>
          <p:blipFill>
            <a:blip r:embed="rId3"/>
            <a:stretch>
              <a:fillRect/>
            </a:stretch>
          </p:blipFill>
          <p:spPr>
            <a:xfrm>
              <a:off x="4996460" y="1211253"/>
              <a:ext cx="4025750" cy="2742293"/>
            </a:xfrm>
            <a:prstGeom prst="rect">
              <a:avLst/>
            </a:prstGeom>
          </p:spPr>
        </p:pic>
        <p:sp>
          <p:nvSpPr>
            <p:cNvPr id="15" name="Rectangle 14">
              <a:extLst>
                <a:ext uri="{FF2B5EF4-FFF2-40B4-BE49-F238E27FC236}">
                  <a16:creationId xmlns:a16="http://schemas.microsoft.com/office/drawing/2014/main" id="{FDC2EFA8-737A-A44E-B931-CD55FD44FD41}"/>
                </a:ext>
              </a:extLst>
            </p:cNvPr>
            <p:cNvSpPr/>
            <p:nvPr/>
          </p:nvSpPr>
          <p:spPr>
            <a:xfrm>
              <a:off x="5642197" y="3953546"/>
              <a:ext cx="2683331" cy="346249"/>
            </a:xfrm>
            <a:prstGeom prst="rect">
              <a:avLst/>
            </a:prstGeom>
          </p:spPr>
          <p:txBody>
            <a:bodyPr wrap="none">
              <a:spAutoFit/>
            </a:bodyPr>
            <a:lstStyle/>
            <a:p>
              <a:r>
                <a:rPr lang="en-US" sz="2400" dirty="0"/>
                <a:t>Combine 3 linear classifiers</a:t>
              </a:r>
            </a:p>
          </p:txBody>
        </p:sp>
      </p:grpSp>
    </p:spTree>
    <p:extLst>
      <p:ext uri="{BB962C8B-B14F-4D97-AF65-F5344CB8AC3E}">
        <p14:creationId xmlns:p14="http://schemas.microsoft.com/office/powerpoint/2010/main" val="332990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Lesson 6: Feature Engineering, Part 1&amp;quot;&quot;/&gt;&lt;property id=&quot;20307&quot; value=&quot;256&quot;/&gt;&lt;/object&gt;&lt;object type=&quot;3&quot; unique_id=&quot;10004&quot;&gt;&lt;property id=&quot;20148&quot; value=&quot;5&quot;/&gt;&lt;property id=&quot;20300&quot; value=&quot;Slide 2 - &amp;quot;Today's Agenda&amp;quot;&quot;/&gt;&lt;property id=&quot;20307&quot; value=&quot;257&quot;/&gt;&lt;/object&gt;&lt;object type=&quot;3&quot; unique_id=&quot;12062&quot;&gt;&lt;property id=&quot;20148&quot; value=&quot;5&quot;/&gt;&lt;property id=&quot;20300&quot; value=&quot;Slide 4 - &amp;quot;Data Pre-Processing and Feature Engineering&amp;quot;&quot;/&gt;&lt;property id=&quot;20307&quot; value=&quot;259&quot;/&gt;&lt;/object&gt;&lt;object type=&quot;3&quot; unique_id=&quot;12063&quot;&gt;&lt;property id=&quot;20148&quot; value=&quot;5&quot;/&gt;&lt;property id=&quot;20300&quot; value=&quot;Slide 5 - &amp;quot;Importance of Feature Engineering&amp;quot;&quot;/&gt;&lt;property id=&quot;20307&quot; value=&quot;260&quot;/&gt;&lt;/object&gt;&lt;object type=&quot;3&quot; unique_id=&quot;12064&quot;&gt;&lt;property id=&quot;20148&quot; value=&quot;5&quot;/&gt;&lt;property id=&quot;20300&quot; value=&quot;Slide 12 - &amp;quot;Notebook Time&amp;quot;&quot;/&gt;&lt;property id=&quot;20307&quot; value=&quot;261&quot;/&gt;&lt;/object&gt;&lt;object type=&quot;3&quot; unique_id=&quot;12065&quot;&gt;&lt;property id=&quot;20148&quot; value=&quot;5&quot;/&gt;&lt;property id=&quot;20300&quot; value=&quot;Slide 13 - &amp;quot;Training and Scoring: pandas vs sklearn&amp;quot;&quot;/&gt;&lt;property id=&quot;20307&quot; value=&quot;262&quot;/&gt;&lt;/object&gt;&lt;object type=&quot;3&quot; unique_id=&quot;12327&quot;&gt;&lt;property id=&quot;20148&quot; value=&quot;5&quot;/&gt;&lt;property id=&quot;20300&quot; value=&quot;Slide 3 - &amp;quot;Learning Objectives&amp;quot;&quot;/&gt;&lt;property id=&quot;20307&quot; value=&quot;280&quot;/&gt;&lt;/object&gt;&lt;object type=&quot;3&quot; unique_id=&quot;12328&quot;&gt;&lt;property id=&quot;20148&quot; value=&quot;5&quot;/&gt;&lt;property id=&quot;20300&quot; value=&quot;Slide 14 - &amp;quot;Example: Normalizing with pandas&amp;quot;&quot;/&gt;&lt;property id=&quot;20307&quot; value=&quot;276&quot;/&gt;&lt;/object&gt;&lt;object type=&quot;3&quot; unique_id=&quot;12689&quot;&gt;&lt;property id=&quot;20148&quot; value=&quot;5&quot;/&gt;&lt;property id=&quot;20300&quot; value=&quot;Slide 6 - &amp;quot;Caution!&amp;quot;&quot;/&gt;&lt;property id=&quot;20307&quot; value=&quot;283&quot;/&gt;&lt;/object&gt;&lt;object type=&quot;3&quot; unique_id=&quot;12690&quot;&gt;&lt;property id=&quot;20148&quot; value=&quot;5&quot;/&gt;&lt;property id=&quot;20300&quot; value=&quot;Slide 7 - &amp;quot;Transformation Examples: Numeric to Numeric&amp;quot;&quot;/&gt;&lt;property id=&quot;20307&quot; value=&quot;284&quot;/&gt;&lt;/object&gt;&lt;object type=&quot;3&quot; unique_id=&quot;12691&quot;&gt;&lt;property id=&quot;20148&quot; value=&quot;5&quot;/&gt;&lt;property id=&quot;20300&quot; value=&quot;Slide 8 - &amp;quot;Transformation Examples: Categorical and Categorical&amp;quot;&quot;/&gt;&lt;property id=&quot;20307&quot; value=&quot;285&quot;/&gt;&lt;/object&gt;&lt;object type=&quot;3&quot; unique_id=&quot;12692&quot;&gt;&lt;property id=&quot;20148&quot; value=&quot;5&quot;/&gt;&lt;property id=&quot;20300&quot; value=&quot;Slide 9 - &amp;quot;Two Common Ways to Normalize&amp;quot;&quot;/&gt;&lt;property id=&quot;20307&quot; value=&quot;286&quot;/&gt;&lt;/object&gt;&lt;object type=&quot;3&quot; unique_id=&quot;12693&quot;&gt;&lt;property id=&quot;20148&quot; value=&quot;5&quot;/&gt;&lt;property id=&quot;20300&quot; value=&quot;Slide 16 - &amp;quot;fit and transform Explained&amp;quot;&quot;/&gt;&lt;property id=&quot;20307&quot; value=&quot;287&quot;/&gt;&lt;/object&gt;&lt;object type=&quot;3&quot; unique_id=&quot;12694&quot;&gt;&lt;property id=&quot;20148&quot; value=&quot;5&quot;/&gt;&lt;property id=&quot;20300&quot; value=&quot;Slide 17 - &amp;quot;Normalizing with pandas (Improved)&amp;quot;&quot;/&gt;&lt;property id=&quot;20307&quot; value=&quot;288&quot;/&gt;&lt;/object&gt;&lt;object type=&quot;3&quot; unique_id=&quot;12859&quot;&gt;&lt;property id=&quot;20148&quot; value=&quot;5&quot;/&gt;&lt;property id=&quot;20300&quot; value=&quot;Slide 10 - &amp;quot; Example: Normalization&amp;quot;&quot;/&gt;&lt;property id=&quot;20307&quot; value=&quot;289&quot;/&gt;&lt;/object&gt;&lt;object type=&quot;3&quot; unique_id=&quot;12860&quot;&gt;&lt;property id=&quot;20148&quot; value=&quot;5&quot;/&gt;&lt;property id=&quot;20300&quot; value=&quot;Slide 11 - &amp;quot; Discussion&amp;quot;&quot;/&gt;&lt;property id=&quot;20307&quot; value=&quot;290&quot;/&gt;&lt;/object&gt;&lt;object type=&quot;3&quot; unique_id=&quot;12861&quot;&gt;&lt;property id=&quot;20148&quot; value=&quot;5&quot;/&gt;&lt;property id=&quot;20300&quot; value=&quot;Slide 15 - &amp;quot;Example: Normalizing with sklearn&amp;quot;&quot;/&gt;&lt;property id=&quot;20307&quot; value=&quot;291&quot;/&gt;&lt;/object&gt;&lt;/object&gt;&lt;object type=&quot;8&quot; unique_id=&quot;10050&quo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10;\textwidth20.5cm&#10;&#10;\def\argmax{\mathop{\rm argmax}}&#10;\def\argmin{\mathop{\rm argmin}}&#10;\newcommand{\tand}{\wedge}&#10;\newcommand{\tor}{\vee}&#10;\newcommand{\union}{\cup}&#10;\newcommand{\intersection}{\cap}&#10;\newcommand{\ch}{$\surd$}&#10;\newcommand{\pgm}[1]{{\sc #1}}&#10;\newcommand{\la}{\leftarrow}&#10;\newcommand{\ra}{\rightarrow}&#10;\newcommand{\&lt;}{\langle}&#10;\newcommand{\lra}{\leftrightarrow}&#10;\newcommand{\bi}{\begin{itemize}}&#10;\newcommand{\ei}{\end{itemize}}&#10;\newcommand{\be}{\begin{enumerate}}&#10;\newcommand{\ee}{\end{enumerate}}&#10;\newcommand{\entails}{\vdash}&#10;\newcommand{\ask}{{\bf $\longrightarrow$ Ask? }}&#10;\newcommand{\imp}{{$\Longrightarrow$\hspace{0.1cm}}}&#10;\newenvironment{definition}{{\bf Definition: }\em}{}&#10;\newenvironment{theorem}{{\bf Theorem: }\em}{}&#10;\newenvironment{corollary}{{\bf Corollary: }\em}{}&#10;\newenvironment{lemma}{{\bf Lemma: }\em}{}&#10;\newenvironment{assumption}{{\bf Assumption: }\em}{}&#10;\newenvironment{optimizationproblem}{{\bf Optimization Problem: }\em}{}&#10;\newenvironment{proof}{{\bf Proof: }\em}{$\box$}&#10;&#10;\newcommand{\x}{\vec{x}} % input pattern&#10;\newcommand{\y}{y}       % target value&#10;\newcommand{\Sample}{{S}}  % training sample&#10;\newcommand{\n}{n}       % number of training examples&#10;\newcommand{\N}{N}       % dimensionality of input space&#10;\newcommand{\F}{X}       % feature space&#10;\newcommand{\R}{R}       % risk&#10;\newcommand{\Learner}{{\cal{L}}}    % learner&#10;\newcommand{\HS}{{\cal{H}}}    % hypothesis space&#10;\newcommand{\AL}{\vec{\alpha}}   % vector of alphas&#10;\newcommand{\w}{{\vec{w}}}   % weight vector&#10;\newcommand{\Real}{\Re}     % set of real number&#10;\newcommand{\Nat}{\hbox{\bf N}}     % set of natural numbers&#10;\newcommand{\e}{{e}}     % the number e&#10;\newcommand{\Err}{Err}       % risk&#10;\newcommand{\Prec}{Prec}       % risk&#10;\newcommand{\Rec}{Rec}       % risk&#10;\newcommand{\Fone}{{F1}}       % risk&#10;&#10;\newcommand{\sgn}{\hbox{sgn}}     % sign function&#10;\newcommand{\eq}[1]{(\protect\ref{#1})}&#10;\renewcommand{\sec}[1]{section~\protect\ref{#1}}&#10;\newcommand{\chap}[1]{chapter~\protect\ref{#1}}&#10;\newcommand{\fig}[1]{figure~\protect\ref{#1}}&#10;\newcommand{\tab}[1]{table~\protect\ref{#1}}&#10;\newcommand{\svmlight}{$\mbox{\em SVM}^{light}$}&#10;&#10;\newcommand{\C}{{\cal C}}&#10;\newcommand{\ev}{{\bf v}}&#10;\newcommand{\EV}{{\bf V}}&#10;\newcommand{\X}{{\hbox{\bf X}}}&#10;\newcommand{\EVapp}{\tilde{\hbox{\bf V}}}&#10;\newcommand{\app}[1]{Appendix~\protect\ref{#1}}&#10;&#10;\begin{document}&#10;$P(X=x|p,n)=\frac{n!}{r!(n-x)!} p^x (1-p)^{n-x}$&#10;\end{document}&#10;"/>
  <p:tag name="EXTERNALNAME" val="txp_fig"/>
  <p:tag name="BLEND" val="False"/>
  <p:tag name="TRANSPARENT" val="False"/>
  <p:tag name="KEEPFILES" val="False"/>
  <p:tag name="DEBUGPAUSE" val="False"/>
  <p:tag name="RESOLUTION" val="300"/>
  <p:tag name="TIMEOUT" val="(none)"/>
  <p:tag name="BOXWIDTH" val="354"/>
  <p:tag name="BOXHEIGHT" val="370"/>
  <p:tag name="BOXFONT" val="10"/>
  <p:tag name="BOXWRAP" val="False"/>
  <p:tag name="WORKAROUNDTRANSPARENCYBUG" val="False"/>
  <p:tag name="ALLOWFONTSUBSTITUTION" val="False"/>
  <p:tag name="BITMAPFORMAT" val="bmpmono"/>
  <p:tag name="ORIGWIDTH" val="361.875"/>
  <p:tag name="PICTUREFILESIZE" val="25598"/>
</p:tagLst>
</file>

<file path=ppt/theme/theme1.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UW">
      <a:majorFont>
        <a:latin typeface="Encode Sans Compresse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9497</TotalTime>
  <Words>2186</Words>
  <Application>Microsoft Office PowerPoint</Application>
  <PresentationFormat>Widescreen</PresentationFormat>
  <Paragraphs>297</Paragraphs>
  <Slides>43</Slides>
  <Notes>4</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43</vt:i4>
      </vt:variant>
    </vt:vector>
  </HeadingPairs>
  <TitlesOfParts>
    <vt:vector size="62" baseType="lpstr">
      <vt:lpstr>Arial</vt:lpstr>
      <vt:lpstr>Calibri</vt:lpstr>
      <vt:lpstr>Courier New</vt:lpstr>
      <vt:lpstr>Encode Sans Compressed</vt:lpstr>
      <vt:lpstr>Encode Sans Normal</vt:lpstr>
      <vt:lpstr>Encode Sans Normal Black</vt:lpstr>
      <vt:lpstr>Exchange SSm 4r</vt:lpstr>
      <vt:lpstr>Helvetica Neue</vt:lpstr>
      <vt:lpstr>Lato Extended</vt:lpstr>
      <vt:lpstr>LatoWeb</vt:lpstr>
      <vt:lpstr>Lucida Grande</vt:lpstr>
      <vt:lpstr>Open Sans</vt:lpstr>
      <vt:lpstr>Open Sans Light</vt:lpstr>
      <vt:lpstr>Palatino Linotype</vt:lpstr>
      <vt:lpstr>roboto</vt:lpstr>
      <vt:lpstr>Uni Sans Regular</vt:lpstr>
      <vt:lpstr>Wingdings</vt:lpstr>
      <vt:lpstr>1_Custom Design</vt:lpstr>
      <vt:lpstr>Custom Design</vt:lpstr>
      <vt:lpstr>PowerPoint Presentation</vt:lpstr>
      <vt:lpstr>Week 3 Survey</vt:lpstr>
      <vt:lpstr>Today's Agenda</vt:lpstr>
      <vt:lpstr>Learning Objectives</vt:lpstr>
      <vt:lpstr>Recap</vt:lpstr>
      <vt:lpstr>SVM Recap</vt:lpstr>
      <vt:lpstr>Weak Learner &amp; Strong Learner</vt:lpstr>
      <vt:lpstr>Can we turn weak learners into a strong one?</vt:lpstr>
      <vt:lpstr>Ensemble Learning Intuition</vt:lpstr>
      <vt:lpstr>Ensemble Learning</vt:lpstr>
      <vt:lpstr>Bagging</vt:lpstr>
      <vt:lpstr>Weak Learning</vt:lpstr>
      <vt:lpstr>Boosting</vt:lpstr>
      <vt:lpstr>Boosting</vt:lpstr>
      <vt:lpstr>Boosting</vt:lpstr>
      <vt:lpstr>Adaboost (Adaptive Boost)</vt:lpstr>
      <vt:lpstr>Boosting - Adaboost: Training Phase </vt:lpstr>
      <vt:lpstr>Boosting - Adaboost: Training Phase</vt:lpstr>
      <vt:lpstr>Boosting - Adaboost: Testing Phase</vt:lpstr>
      <vt:lpstr>Example: Error and Classifier Weight in AdaBoost</vt:lpstr>
      <vt:lpstr>Boosting – Arcing  Adapt[at]ive Resampling and Combining</vt:lpstr>
      <vt:lpstr>Why do ensembles work?</vt:lpstr>
      <vt:lpstr>Why do ensembles work?</vt:lpstr>
      <vt:lpstr>How it works</vt:lpstr>
      <vt:lpstr>Value of Ensembles</vt:lpstr>
      <vt:lpstr>Example: Weather Forecast</vt:lpstr>
      <vt:lpstr>Ensemble Mechanisms - Combiners</vt:lpstr>
      <vt:lpstr>Ensemble Learning in Netflix Prize</vt:lpstr>
      <vt:lpstr>Quiz</vt:lpstr>
      <vt:lpstr>Quiz</vt:lpstr>
      <vt:lpstr>Quiz</vt:lpstr>
      <vt:lpstr>Fixed Combination Rules</vt:lpstr>
      <vt:lpstr>Stacking</vt:lpstr>
      <vt:lpstr>Blending</vt:lpstr>
      <vt:lpstr>The Idea of Stacking</vt:lpstr>
      <vt:lpstr>Training stacked model – Step 1</vt:lpstr>
      <vt:lpstr>Training stacked model – Step 2</vt:lpstr>
      <vt:lpstr>Multilayer Stacking Ensemble</vt:lpstr>
      <vt:lpstr>Types of Ensemble Learning</vt:lpstr>
      <vt:lpstr>General Idea</vt:lpstr>
      <vt:lpstr>How to Combine Classifiers </vt:lpstr>
      <vt:lpstr>Notebook Time</vt:lpstr>
      <vt:lpstr>What is the Main Challenge for  Developing Ensemble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Cohen</dc:creator>
  <cp:lastModifiedBy>mneimneh</cp:lastModifiedBy>
  <cp:revision>100</cp:revision>
  <dcterms:created xsi:type="dcterms:W3CDTF">2020-10-02T19:26:11Z</dcterms:created>
  <dcterms:modified xsi:type="dcterms:W3CDTF">2021-02-11T22:31:07Z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2020-09-30T00:00:00Z</vt:filetime>
  </property>
  <property fmtid="{D5CDD505-2E9C-101B-9397-08002B2CF9AE}" pid="3" name="Creator">
    <vt:lpwstr>Chromium</vt:lpwstr>
  </property>
  <property fmtid="{D5CDD505-2E9C-101B-9397-08002B2CF9AE}" pid="4" name="LastSaved">
    <vt:filetime>2020-10-02T00:00:00Z</vt:filetime>
  </property>
</Properties>
</file>